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Archivo Narrow"/>
      <p:regular r:id="rId32"/>
      <p:bold r:id="rId33"/>
      <p:italic r:id="rId34"/>
      <p:boldItalic r:id="rId35"/>
    </p:embeddedFont>
    <p:embeddedFont>
      <p:font typeface="Archivo Medium"/>
      <p:regular r:id="rId36"/>
      <p:bold r:id="rId37"/>
      <p:italic r:id="rId38"/>
      <p:boldItalic r:id="rId39"/>
    </p:embeddedFont>
    <p:embeddedFont>
      <p:font typeface="Archivo Thin"/>
      <p:regular r:id="rId40"/>
      <p:bold r:id="rId41"/>
      <p:italic r:id="rId42"/>
      <p:boldItalic r:id="rId43"/>
    </p:embeddedFont>
    <p:embeddedFont>
      <p:font typeface="Archivo"/>
      <p:regular r:id="rId44"/>
      <p:bold r:id="rId45"/>
      <p:italic r:id="rId46"/>
      <p:boldItalic r:id="rId47"/>
    </p:embeddedFont>
    <p:embeddedFont>
      <p:font typeface="Archivo Black"/>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9" roundtripDataSignature="AMtx7miqTJUhRKpLlunDyhJq4mJxha0j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Thin-regular.fntdata"/><Relationship Id="rId42" Type="http://schemas.openxmlformats.org/officeDocument/2006/relationships/font" Target="fonts/ArchivoThin-italic.fntdata"/><Relationship Id="rId41" Type="http://schemas.openxmlformats.org/officeDocument/2006/relationships/font" Target="fonts/ArchivoThin-bold.fntdata"/><Relationship Id="rId44" Type="http://schemas.openxmlformats.org/officeDocument/2006/relationships/font" Target="fonts/Archivo-regular.fntdata"/><Relationship Id="rId43" Type="http://schemas.openxmlformats.org/officeDocument/2006/relationships/font" Target="fonts/ArchivoThin-boldItalic.fntdata"/><Relationship Id="rId46" Type="http://schemas.openxmlformats.org/officeDocument/2006/relationships/font" Target="fonts/Archivo-italic.fntdata"/><Relationship Id="rId45" Type="http://schemas.openxmlformats.org/officeDocument/2006/relationships/font" Target="fonts/Archiv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chivoBlack-regular.fntdata"/><Relationship Id="rId47" Type="http://schemas.openxmlformats.org/officeDocument/2006/relationships/font" Target="fonts/Archivo-bold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ArchivoNarrow-bold.fntdata"/><Relationship Id="rId32" Type="http://schemas.openxmlformats.org/officeDocument/2006/relationships/font" Target="fonts/ArchivoNarrow-regular.fntdata"/><Relationship Id="rId35" Type="http://schemas.openxmlformats.org/officeDocument/2006/relationships/font" Target="fonts/ArchivoNarrow-boldItalic.fntdata"/><Relationship Id="rId34" Type="http://schemas.openxmlformats.org/officeDocument/2006/relationships/font" Target="fonts/ArchivoNarrow-italic.fntdata"/><Relationship Id="rId37" Type="http://schemas.openxmlformats.org/officeDocument/2006/relationships/font" Target="fonts/ArchivoMedium-bold.fntdata"/><Relationship Id="rId36" Type="http://schemas.openxmlformats.org/officeDocument/2006/relationships/font" Target="fonts/ArchivoMedium-regular.fntdata"/><Relationship Id="rId39" Type="http://schemas.openxmlformats.org/officeDocument/2006/relationships/font" Target="fonts/ArchivoMedium-boldItalic.fntdata"/><Relationship Id="rId38" Type="http://schemas.openxmlformats.org/officeDocument/2006/relationships/font" Target="fonts/Archiv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068e88a2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2068e88a2f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068e88a2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2068e88a2f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068e88a2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2068e88a2f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068e88a2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2068e88a2f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068e88a2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2068e88a2f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0773602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07736021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0773602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207736021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068e88a2f_0_25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7" name="Google Shape;297;g22068e88a2f_0_25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298" name="Google Shape;298;g22068e88a2f_0_25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22068e88a2f_0_25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300" name="Google Shape;300;g22068e88a2f_0_25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1" name="Google Shape;301;g22068e88a2f_0_25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2258739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f22587397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068e88a2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2068e88a2f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068e88a2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2068e88a2f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068e88a2f_0_3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4" name="Google Shape;334;g22068e88a2f_0_3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335" name="Google Shape;335;g22068e88a2f_0_31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22068e88a2f_0_31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337" name="Google Shape;337;g22068e88a2f_0_31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8" name="Google Shape;338;g22068e88a2f_0_31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068e88a2f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2068e88a2f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068e88a2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2068e88a2f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068e88a2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2068e88a2f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22587397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f22587397b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f2258739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2f22587397b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0820bd1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20820bd14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0820bd14b_2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g220820bd14b_2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91" name="Google Shape;91;g220820bd14b_2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220820bd14b_2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s">
                <a:solidFill>
                  <a:schemeClr val="dk1"/>
                </a:solidFill>
              </a:rPr>
              <a:t>Ubicada en la 1 primera clase</a:t>
            </a:r>
            <a:endParaRPr/>
          </a:p>
        </p:txBody>
      </p:sp>
      <p:sp>
        <p:nvSpPr>
          <p:cNvPr id="93" name="Google Shape;93;g220820bd14b_2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4" name="Google Shape;94;g220820bd14b_2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0820bd14b_0_1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9" name="Google Shape;129;g220820bd14b_0_1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130" name="Google Shape;130;g220820bd14b_0_12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20820bd14b_0_12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132" name="Google Shape;132;g220820bd14b_0_12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3" name="Google Shape;133;g220820bd14b_0_12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0820bd14b_0_2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6" name="Google Shape;156;g220820bd14b_0_2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157" name="Google Shape;157;g220820bd14b_0_22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20820bd14b_0_22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159" name="Google Shape;159;g220820bd14b_0_22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0" name="Google Shape;160;g220820bd14b_0_22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068e88a2f_0_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9" name="Google Shape;179;g22068e88a2f_0_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180" name="Google Shape;180;g22068e88a2f_0_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2068e88a2f_0_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182" name="Google Shape;182;g22068e88a2f_0_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3" name="Google Shape;183;g22068e88a2f_0_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068e88a2f_0_1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3" name="Google Shape;203;g22068e88a2f_0_1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204" name="Google Shape;204;g22068e88a2f_0_13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2068e88a2f_0_13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206" name="Google Shape;206;g22068e88a2f_0_13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7" name="Google Shape;207;g22068e88a2f_0_13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1362750" y="1934525"/>
            <a:ext cx="6418500" cy="10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s" sz="4800">
                <a:solidFill>
                  <a:schemeClr val="lt1"/>
                </a:solidFill>
                <a:latin typeface="Archivo"/>
                <a:ea typeface="Archivo"/>
                <a:cs typeface="Archivo"/>
                <a:sym typeface="Archivo"/>
              </a:rPr>
              <a:t>Iniciación con Python</a:t>
            </a:r>
            <a:endParaRPr b="1" i="0" sz="4800" u="none" cap="none" strike="noStrike">
              <a:solidFill>
                <a:schemeClr val="lt1"/>
              </a:solidFill>
              <a:latin typeface="Archivo"/>
              <a:ea typeface="Archivo"/>
              <a:cs typeface="Archivo"/>
              <a:sym typeface="Archivo"/>
            </a:endParaRPr>
          </a:p>
        </p:txBody>
      </p:sp>
      <p:sp>
        <p:nvSpPr>
          <p:cNvPr id="55" name="Google Shape;55;p1"/>
          <p:cNvSpPr txBox="1"/>
          <p:nvPr/>
        </p:nvSpPr>
        <p:spPr>
          <a:xfrm>
            <a:off x="2434650" y="3118275"/>
            <a:ext cx="4274700" cy="43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Archivo Medium"/>
                <a:ea typeface="Archivo Medium"/>
                <a:cs typeface="Archivo Medium"/>
                <a:sym typeface="Archivo Medium"/>
              </a:rPr>
              <a:t>Clase </a:t>
            </a:r>
            <a:r>
              <a:rPr lang="es" sz="1800">
                <a:solidFill>
                  <a:schemeClr val="lt1"/>
                </a:solidFill>
                <a:latin typeface="Archivo Medium"/>
                <a:ea typeface="Archivo Medium"/>
                <a:cs typeface="Archivo Medium"/>
                <a:sym typeface="Archivo Medium"/>
              </a:rPr>
              <a:t>01</a:t>
            </a:r>
            <a:r>
              <a:rPr b="0" i="0" lang="es" sz="1800" u="none" cap="none" strike="noStrike">
                <a:solidFill>
                  <a:schemeClr val="lt1"/>
                </a:solidFill>
                <a:latin typeface="Archivo Medium"/>
                <a:ea typeface="Archivo Medium"/>
                <a:cs typeface="Archivo Medium"/>
                <a:sym typeface="Archivo Medium"/>
              </a:rPr>
              <a:t> - </a:t>
            </a:r>
            <a:r>
              <a:rPr lang="es" sz="1800">
                <a:solidFill>
                  <a:schemeClr val="lt1"/>
                </a:solidFill>
                <a:latin typeface="Archivo Medium"/>
                <a:ea typeface="Archivo Medium"/>
                <a:cs typeface="Archivo Medium"/>
                <a:sym typeface="Archivo Medium"/>
              </a:rPr>
              <a:t>“Conceptos Básicos”</a:t>
            </a:r>
            <a:endParaRPr b="0" i="0" sz="1800" u="none" cap="none" strike="noStrike">
              <a:solidFill>
                <a:schemeClr val="lt1"/>
              </a:solidFill>
              <a:latin typeface="Archivo Medium"/>
              <a:ea typeface="Archivo Medium"/>
              <a:cs typeface="Archivo Medium"/>
              <a:sym typeface="Archivo Medium"/>
            </a:endParaRPr>
          </a:p>
        </p:txBody>
      </p:sp>
      <p:sp>
        <p:nvSpPr>
          <p:cNvPr id="56" name="Google Shape;56;p1"/>
          <p:cNvSpPr txBox="1"/>
          <p:nvPr/>
        </p:nvSpPr>
        <p:spPr>
          <a:xfrm>
            <a:off x="10454750" y="1472825"/>
            <a:ext cx="491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2"/>
          <p:cNvSpPr txBox="1"/>
          <p:nvPr/>
        </p:nvSpPr>
        <p:spPr>
          <a:xfrm>
            <a:off x="5025375" y="1412675"/>
            <a:ext cx="3745800" cy="29685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Font typeface="Arial"/>
              <a:buNone/>
            </a:pPr>
            <a:r>
              <a:rPr lang="es">
                <a:solidFill>
                  <a:schemeClr val="dk1"/>
                </a:solidFill>
                <a:latin typeface="Archivo Narrow"/>
                <a:ea typeface="Archivo Narrow"/>
                <a:cs typeface="Archivo Narrow"/>
                <a:sym typeface="Archivo Narrow"/>
              </a:rPr>
              <a:t>Se refiere a los componentes físicos de un sistema informático. Esto incluye dispositivos como:</a:t>
            </a:r>
            <a:endParaRPr>
              <a:solidFill>
                <a:schemeClr val="dk1"/>
              </a:solidFill>
              <a:latin typeface="Archivo Narrow"/>
              <a:ea typeface="Archivo Narrow"/>
              <a:cs typeface="Archivo Narrow"/>
              <a:sym typeface="Archivo Narrow"/>
            </a:endParaRPr>
          </a:p>
          <a:p>
            <a:pPr indent="0" lvl="0" marL="0" marR="0" rtl="0" algn="just">
              <a:lnSpc>
                <a:spcPct val="120000"/>
              </a:lnSpc>
              <a:spcBef>
                <a:spcPts val="0"/>
              </a:spcBef>
              <a:spcAft>
                <a:spcPts val="0"/>
              </a:spcAft>
              <a:buClr>
                <a:srgbClr val="000000"/>
              </a:buClr>
              <a:buFont typeface="Arial"/>
              <a:buNone/>
            </a:pPr>
            <a:r>
              <a:t/>
            </a:r>
            <a:endParaRPr>
              <a:solidFill>
                <a:schemeClr val="dk1"/>
              </a:solidFill>
              <a:latin typeface="Archivo Narrow"/>
              <a:ea typeface="Archivo Narrow"/>
              <a:cs typeface="Archivo Narrow"/>
              <a:sym typeface="Archivo Narrow"/>
            </a:endParaRPr>
          </a:p>
          <a:p>
            <a:pPr indent="-317500" lvl="0" marL="457200" marR="0" rtl="0" algn="just">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Unidad Central de Procesamiento (CPU), </a:t>
            </a:r>
            <a:endParaRPr>
              <a:solidFill>
                <a:schemeClr val="dk1"/>
              </a:solidFill>
              <a:latin typeface="Archivo Narrow"/>
              <a:ea typeface="Archivo Narrow"/>
              <a:cs typeface="Archivo Narrow"/>
              <a:sym typeface="Archivo Narrow"/>
            </a:endParaRPr>
          </a:p>
          <a:p>
            <a:pPr indent="-317500" lvl="0" marL="457200" marR="0" rtl="0" algn="just">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Memoria RAM, </a:t>
            </a:r>
            <a:endParaRPr>
              <a:solidFill>
                <a:schemeClr val="dk1"/>
              </a:solidFill>
              <a:latin typeface="Archivo Narrow"/>
              <a:ea typeface="Archivo Narrow"/>
              <a:cs typeface="Archivo Narrow"/>
              <a:sym typeface="Archivo Narrow"/>
            </a:endParaRPr>
          </a:p>
          <a:p>
            <a:pPr indent="-317500" lvl="0" marL="457200" marR="0" rtl="0" algn="just">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Disco rígido, </a:t>
            </a:r>
            <a:endParaRPr>
              <a:solidFill>
                <a:schemeClr val="dk1"/>
              </a:solidFill>
              <a:latin typeface="Archivo Narrow"/>
              <a:ea typeface="Archivo Narrow"/>
              <a:cs typeface="Archivo Narrow"/>
              <a:sym typeface="Archivo Narrow"/>
            </a:endParaRPr>
          </a:p>
          <a:p>
            <a:pPr indent="-317500" lvl="0" marL="457200" marR="0" rtl="0" algn="just">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Tarjeta gráfica, </a:t>
            </a:r>
            <a:endParaRPr>
              <a:solidFill>
                <a:schemeClr val="dk1"/>
              </a:solidFill>
              <a:latin typeface="Archivo Narrow"/>
              <a:ea typeface="Archivo Narrow"/>
              <a:cs typeface="Archivo Narrow"/>
              <a:sym typeface="Archivo Narrow"/>
            </a:endParaRPr>
          </a:p>
          <a:p>
            <a:pPr indent="-317500" lvl="0" marL="457200" marR="0" rtl="0" algn="just">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Placa madre, </a:t>
            </a:r>
            <a:endParaRPr>
              <a:solidFill>
                <a:schemeClr val="dk1"/>
              </a:solidFill>
              <a:latin typeface="Archivo Narrow"/>
              <a:ea typeface="Archivo Narrow"/>
              <a:cs typeface="Archivo Narrow"/>
              <a:sym typeface="Archivo Narrow"/>
            </a:endParaRPr>
          </a:p>
          <a:p>
            <a:pPr indent="-317500" lvl="0" marL="457200" marR="0" rtl="0" algn="just">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Periféricos (teclados y ratones, etcétera).</a:t>
            </a:r>
            <a:endParaRPr>
              <a:solidFill>
                <a:schemeClr val="dk2"/>
              </a:solidFill>
              <a:latin typeface="Archivo Narrow"/>
              <a:ea typeface="Archivo Narrow"/>
              <a:cs typeface="Archivo Narrow"/>
              <a:sym typeface="Archivo Narrow"/>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2"/>
              </a:solidFill>
            </a:endParaRPr>
          </a:p>
        </p:txBody>
      </p:sp>
      <p:sp>
        <p:nvSpPr>
          <p:cNvPr id="220" name="Google Shape;220;p2"/>
          <p:cNvSpPr txBox="1"/>
          <p:nvPr/>
        </p:nvSpPr>
        <p:spPr>
          <a:xfrm>
            <a:off x="5092325" y="720950"/>
            <a:ext cx="2404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Font typeface="Arial"/>
              <a:buNone/>
            </a:pPr>
            <a:r>
              <a:rPr lang="es" sz="3000">
                <a:latin typeface="Archivo Black"/>
                <a:ea typeface="Archivo Black"/>
                <a:cs typeface="Archivo Black"/>
                <a:sym typeface="Archivo Black"/>
              </a:rPr>
              <a:t>Hardware:</a:t>
            </a:r>
            <a:endParaRPr sz="3000"/>
          </a:p>
        </p:txBody>
      </p:sp>
      <p:pic>
        <p:nvPicPr>
          <p:cNvPr id="221" name="Google Shape;221;p2"/>
          <p:cNvPicPr preferRelativeResize="0"/>
          <p:nvPr/>
        </p:nvPicPr>
        <p:blipFill>
          <a:blip r:embed="rId4">
            <a:alphaModFix/>
          </a:blip>
          <a:stretch>
            <a:fillRect/>
          </a:stretch>
        </p:blipFill>
        <p:spPr>
          <a:xfrm>
            <a:off x="602825" y="720950"/>
            <a:ext cx="3793101" cy="3793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22068e88a2f_0_126"/>
          <p:cNvSpPr txBox="1"/>
          <p:nvPr/>
        </p:nvSpPr>
        <p:spPr>
          <a:xfrm>
            <a:off x="5025375" y="1412675"/>
            <a:ext cx="3745800" cy="2968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Son los programas y aplicaciones que al ejecutarse trabajan con los datos.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Es intangible.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Son las instrucciones que le indican a la computadora cómo realizar tareas específicas.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Incluye los sistemas operativos y programas de aplicación que permiten el funcionamiento de la computadora.</a:t>
            </a:r>
            <a:endParaRPr>
              <a:solidFill>
                <a:schemeClr val="dk1"/>
              </a:solidFill>
              <a:latin typeface="Archivo Narrow"/>
              <a:ea typeface="Archivo Narrow"/>
              <a:cs typeface="Archivo Narrow"/>
              <a:sym typeface="Archivo Narrow"/>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27" name="Google Shape;227;g22068e88a2f_0_126"/>
          <p:cNvSpPr txBox="1"/>
          <p:nvPr/>
        </p:nvSpPr>
        <p:spPr>
          <a:xfrm>
            <a:off x="5120200" y="853450"/>
            <a:ext cx="24990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3000">
                <a:latin typeface="Archivo Black"/>
                <a:ea typeface="Archivo Black"/>
                <a:cs typeface="Archivo Black"/>
                <a:sym typeface="Archivo Black"/>
              </a:rPr>
              <a:t>Software:</a:t>
            </a:r>
            <a:endParaRPr sz="3000"/>
          </a:p>
        </p:txBody>
      </p:sp>
      <p:pic>
        <p:nvPicPr>
          <p:cNvPr id="228" name="Google Shape;228;g22068e88a2f_0_126"/>
          <p:cNvPicPr preferRelativeResize="0"/>
          <p:nvPr/>
        </p:nvPicPr>
        <p:blipFill rotWithShape="1">
          <a:blip r:embed="rId4">
            <a:alphaModFix/>
          </a:blip>
          <a:srcRect b="0" l="0" r="-46950" t="0"/>
          <a:stretch/>
        </p:blipFill>
        <p:spPr>
          <a:xfrm>
            <a:off x="602825" y="720950"/>
            <a:ext cx="5574253" cy="379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
          <p:cNvSpPr txBox="1"/>
          <p:nvPr/>
        </p:nvSpPr>
        <p:spPr>
          <a:xfrm>
            <a:off x="382325" y="574550"/>
            <a:ext cx="4511700" cy="3078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SzPts val="1100"/>
              <a:buNone/>
            </a:pPr>
            <a:r>
              <a:rPr lang="es" sz="2000">
                <a:latin typeface="Archivo Black"/>
                <a:ea typeface="Archivo Black"/>
                <a:cs typeface="Archivo Black"/>
                <a:sym typeface="Archivo Black"/>
              </a:rPr>
              <a:t>¿Qué es la Programación?</a:t>
            </a:r>
            <a:endParaRPr sz="2000">
              <a:latin typeface="Archivo Black"/>
              <a:ea typeface="Archivo Black"/>
              <a:cs typeface="Archivo Black"/>
              <a:sym typeface="Archivo Black"/>
            </a:endParaRPr>
          </a:p>
        </p:txBody>
      </p:sp>
      <p:sp>
        <p:nvSpPr>
          <p:cNvPr id="234" name="Google Shape;234;p3"/>
          <p:cNvSpPr txBox="1"/>
          <p:nvPr/>
        </p:nvSpPr>
        <p:spPr>
          <a:xfrm>
            <a:off x="589025" y="1091600"/>
            <a:ext cx="4098300" cy="32895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La </a:t>
            </a:r>
            <a:r>
              <a:rPr b="1" lang="es">
                <a:solidFill>
                  <a:schemeClr val="dk1"/>
                </a:solidFill>
                <a:latin typeface="Archivo Narrow"/>
                <a:ea typeface="Archivo Narrow"/>
                <a:cs typeface="Archivo Narrow"/>
                <a:sym typeface="Archivo Narrow"/>
              </a:rPr>
              <a:t>programación</a:t>
            </a:r>
            <a:r>
              <a:rPr lang="es">
                <a:solidFill>
                  <a:schemeClr val="dk1"/>
                </a:solidFill>
                <a:latin typeface="Archivo Narrow"/>
                <a:ea typeface="Archivo Narrow"/>
                <a:cs typeface="Archivo Narrow"/>
                <a:sym typeface="Archivo Narrow"/>
              </a:rPr>
              <a:t> es la ciencia de crear </a:t>
            </a:r>
            <a:r>
              <a:rPr b="1" lang="es">
                <a:solidFill>
                  <a:schemeClr val="dk1"/>
                </a:solidFill>
                <a:latin typeface="Archivo Narrow"/>
                <a:ea typeface="Archivo Narrow"/>
                <a:cs typeface="Archivo Narrow"/>
                <a:sym typeface="Archivo Narrow"/>
              </a:rPr>
              <a:t>conjuntos de instrucciones</a:t>
            </a:r>
            <a:r>
              <a:rPr lang="es">
                <a:solidFill>
                  <a:schemeClr val="dk1"/>
                </a:solidFill>
                <a:latin typeface="Archivo Narrow"/>
                <a:ea typeface="Archivo Narrow"/>
                <a:cs typeface="Archivo Narrow"/>
                <a:sym typeface="Archivo Narrow"/>
              </a:rPr>
              <a:t> para que una computadora ejecute tareas específicas, implicando la </a:t>
            </a:r>
            <a:r>
              <a:rPr b="1" lang="es">
                <a:solidFill>
                  <a:schemeClr val="dk1"/>
                </a:solidFill>
                <a:latin typeface="Archivo Narrow"/>
                <a:ea typeface="Archivo Narrow"/>
                <a:cs typeface="Archivo Narrow"/>
                <a:sym typeface="Archivo Narrow"/>
              </a:rPr>
              <a:t>traducción de ideas y lógica humana a un lenguaje comprensible por las máquinas</a:t>
            </a:r>
            <a:r>
              <a:rPr lang="es">
                <a:solidFill>
                  <a:schemeClr val="dk1"/>
                </a:solidFill>
                <a:latin typeface="Archivo Narrow"/>
                <a:ea typeface="Archivo Narrow"/>
                <a:cs typeface="Archivo Narrow"/>
                <a:sym typeface="Archivo Narrow"/>
              </a:rPr>
              <a:t>.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Los programadores utilizan l</a:t>
            </a:r>
            <a:r>
              <a:rPr b="1" lang="es">
                <a:solidFill>
                  <a:schemeClr val="dk1"/>
                </a:solidFill>
                <a:latin typeface="Archivo Narrow"/>
                <a:ea typeface="Archivo Narrow"/>
                <a:cs typeface="Archivo Narrow"/>
                <a:sym typeface="Archivo Narrow"/>
              </a:rPr>
              <a:t>enguajes de programación</a:t>
            </a:r>
            <a:r>
              <a:rPr lang="es">
                <a:solidFill>
                  <a:schemeClr val="dk1"/>
                </a:solidFill>
                <a:latin typeface="Archivo Narrow"/>
                <a:ea typeface="Archivo Narrow"/>
                <a:cs typeface="Archivo Narrow"/>
                <a:sym typeface="Archivo Narrow"/>
              </a:rPr>
              <a:t> para implementar algoritmos y construir </a:t>
            </a:r>
            <a:r>
              <a:rPr b="1" lang="es">
                <a:solidFill>
                  <a:schemeClr val="dk1"/>
                </a:solidFill>
                <a:latin typeface="Archivo Narrow"/>
                <a:ea typeface="Archivo Narrow"/>
                <a:cs typeface="Archivo Narrow"/>
                <a:sym typeface="Archivo Narrow"/>
              </a:rPr>
              <a:t>software</a:t>
            </a:r>
            <a:r>
              <a:rPr lang="es">
                <a:solidFill>
                  <a:schemeClr val="dk1"/>
                </a:solidFill>
                <a:latin typeface="Archivo Narrow"/>
                <a:ea typeface="Archivo Narrow"/>
                <a:cs typeface="Archivo Narrow"/>
                <a:sym typeface="Archivo Narrow"/>
              </a:rPr>
              <a:t> funcional.</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Su objetivo es codificar instrucciones para que las computadoras ejecuten sistemas, programas y aplicaciones efectivas, accesibles y amigables para el usuario.</a:t>
            </a:r>
            <a:endParaRPr>
              <a:solidFill>
                <a:schemeClr val="dk1"/>
              </a:solidFill>
              <a:latin typeface="Archivo Narrow"/>
              <a:ea typeface="Archivo Narrow"/>
              <a:cs typeface="Archivo Narrow"/>
              <a:sym typeface="Archivo Narrow"/>
            </a:endParaRPr>
          </a:p>
          <a:p>
            <a:pPr indent="0" lvl="0" marL="0" marR="0" rtl="0" algn="l">
              <a:lnSpc>
                <a:spcPct val="100000"/>
              </a:lnSpc>
              <a:spcBef>
                <a:spcPts val="0"/>
              </a:spcBef>
              <a:spcAft>
                <a:spcPts val="0"/>
              </a:spcAft>
              <a:buNone/>
            </a:pPr>
            <a:r>
              <a:t/>
            </a:r>
            <a:endParaRPr sz="1200">
              <a:latin typeface="Archivo Narrow"/>
              <a:ea typeface="Archivo Narrow"/>
              <a:cs typeface="Archivo Narrow"/>
              <a:sym typeface="Archivo Narrow"/>
            </a:endParaRPr>
          </a:p>
          <a:p>
            <a:pPr indent="0" lvl="0" marL="0" marR="0" rtl="0" algn="l">
              <a:lnSpc>
                <a:spcPct val="100000"/>
              </a:lnSpc>
              <a:spcBef>
                <a:spcPts val="0"/>
              </a:spcBef>
              <a:spcAft>
                <a:spcPts val="0"/>
              </a:spcAft>
              <a:buNone/>
            </a:pPr>
            <a:r>
              <a:t/>
            </a:r>
            <a:endParaRPr sz="1200">
              <a:latin typeface="Archivo Narrow"/>
              <a:ea typeface="Archivo Narrow"/>
              <a:cs typeface="Archivo Narrow"/>
              <a:sym typeface="Archivo Narrow"/>
            </a:endParaRPr>
          </a:p>
        </p:txBody>
      </p:sp>
      <p:pic>
        <p:nvPicPr>
          <p:cNvPr id="235" name="Google Shape;235;p3"/>
          <p:cNvPicPr preferRelativeResize="0"/>
          <p:nvPr/>
        </p:nvPicPr>
        <p:blipFill rotWithShape="1">
          <a:blip r:embed="rId4">
            <a:alphaModFix/>
          </a:blip>
          <a:srcRect b="0" l="27314" r="-37011" t="0"/>
          <a:stretch/>
        </p:blipFill>
        <p:spPr>
          <a:xfrm>
            <a:off x="4974950" y="276925"/>
            <a:ext cx="6049225" cy="4165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g22068e88a2f_0_227"/>
          <p:cNvSpPr txBox="1"/>
          <p:nvPr/>
        </p:nvSpPr>
        <p:spPr>
          <a:xfrm>
            <a:off x="482100" y="794725"/>
            <a:ext cx="4089900" cy="3289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Lenguaje de Programación:</a:t>
            </a:r>
            <a:r>
              <a:rPr lang="es">
                <a:solidFill>
                  <a:schemeClr val="dk1"/>
                </a:solidFill>
                <a:latin typeface="Archivo Narrow"/>
                <a:ea typeface="Archivo Narrow"/>
                <a:cs typeface="Archivo Narrow"/>
                <a:sym typeface="Archivo Narrow"/>
              </a:rPr>
              <a:t> Conjunto de reglas y símbolos que permiten escribir código fuente para ser ejecutado en una computadora.</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Código Fuente: </a:t>
            </a:r>
            <a:r>
              <a:rPr lang="es">
                <a:solidFill>
                  <a:schemeClr val="dk1"/>
                </a:solidFill>
                <a:latin typeface="Archivo Narrow"/>
                <a:ea typeface="Archivo Narrow"/>
                <a:cs typeface="Archivo Narrow"/>
                <a:sym typeface="Archivo Narrow"/>
              </a:rPr>
              <a:t>Es un conjunto de instrucciones escritas por un programador en un lenguaje de programación específico antes de ser traducido a un lenguaje ejecutable.</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Sintaxis: </a:t>
            </a:r>
            <a:r>
              <a:rPr lang="es">
                <a:solidFill>
                  <a:schemeClr val="dk1"/>
                </a:solidFill>
                <a:latin typeface="Archivo Narrow"/>
                <a:ea typeface="Archivo Narrow"/>
                <a:cs typeface="Archivo Narrow"/>
                <a:sym typeface="Archivo Narrow"/>
              </a:rPr>
              <a:t>Son las reglas y estructuras gramaticales que rigen la forma en que se deben escribir las instrucciones en un lenguaje de programación específico. Cada lenguaje de programación tiene su propia sintaxis.</a:t>
            </a:r>
            <a:endParaRPr>
              <a:solidFill>
                <a:schemeClr val="dk1"/>
              </a:solidFill>
              <a:latin typeface="Archivo Narrow"/>
              <a:ea typeface="Archivo Narrow"/>
              <a:cs typeface="Archivo Narrow"/>
              <a:sym typeface="Archivo Narrow"/>
            </a:endParaRPr>
          </a:p>
          <a:p>
            <a:pPr indent="0" lvl="0" marL="457200" rtl="0" algn="l">
              <a:lnSpc>
                <a:spcPct val="150000"/>
              </a:lnSpc>
              <a:spcBef>
                <a:spcPts val="0"/>
              </a:spcBef>
              <a:spcAft>
                <a:spcPts val="0"/>
              </a:spcAft>
              <a:buNone/>
            </a:pPr>
            <a:r>
              <a:t/>
            </a:r>
            <a:endParaRPr sz="1200">
              <a:solidFill>
                <a:schemeClr val="dk2"/>
              </a:solidFill>
              <a:latin typeface="Archivo Narrow"/>
              <a:ea typeface="Archivo Narrow"/>
              <a:cs typeface="Archivo Narrow"/>
              <a:sym typeface="Archivo Narrow"/>
            </a:endParaRPr>
          </a:p>
        </p:txBody>
      </p:sp>
      <p:pic>
        <p:nvPicPr>
          <p:cNvPr id="241" name="Google Shape;241;g22068e88a2f_0_227"/>
          <p:cNvPicPr preferRelativeResize="0"/>
          <p:nvPr/>
        </p:nvPicPr>
        <p:blipFill rotWithShape="1">
          <a:blip r:embed="rId4">
            <a:alphaModFix/>
          </a:blip>
          <a:srcRect b="0" l="31423" r="3246" t="0"/>
          <a:stretch/>
        </p:blipFill>
        <p:spPr>
          <a:xfrm>
            <a:off x="4804875" y="497850"/>
            <a:ext cx="3802275" cy="3883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22068e88a2f_0_233"/>
          <p:cNvSpPr txBox="1"/>
          <p:nvPr/>
        </p:nvSpPr>
        <p:spPr>
          <a:xfrm>
            <a:off x="5019825" y="1298200"/>
            <a:ext cx="3745800" cy="29685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Un </a:t>
            </a:r>
            <a:r>
              <a:rPr b="1" lang="es">
                <a:solidFill>
                  <a:schemeClr val="dk1"/>
                </a:solidFill>
                <a:latin typeface="Archivo Narrow"/>
                <a:ea typeface="Archivo Narrow"/>
                <a:cs typeface="Archivo Narrow"/>
                <a:sym typeface="Archivo Narrow"/>
              </a:rPr>
              <a:t>algoritmo</a:t>
            </a:r>
            <a:r>
              <a:rPr lang="es">
                <a:solidFill>
                  <a:schemeClr val="dk1"/>
                </a:solidFill>
                <a:latin typeface="Archivo Narrow"/>
                <a:ea typeface="Archivo Narrow"/>
                <a:cs typeface="Archivo Narrow"/>
                <a:sym typeface="Archivo Narrow"/>
              </a:rPr>
              <a:t> es un conjunto </a:t>
            </a:r>
            <a:r>
              <a:rPr b="1" lang="es">
                <a:solidFill>
                  <a:schemeClr val="dk1"/>
                </a:solidFill>
                <a:latin typeface="Archivo Narrow"/>
                <a:ea typeface="Archivo Narrow"/>
                <a:cs typeface="Archivo Narrow"/>
                <a:sym typeface="Archivo Narrow"/>
              </a:rPr>
              <a:t>finito</a:t>
            </a:r>
            <a:r>
              <a:rPr lang="es">
                <a:solidFill>
                  <a:schemeClr val="dk1"/>
                </a:solidFill>
                <a:latin typeface="Archivo Narrow"/>
                <a:ea typeface="Archivo Narrow"/>
                <a:cs typeface="Archivo Narrow"/>
                <a:sym typeface="Archivo Narrow"/>
              </a:rPr>
              <a:t> y </a:t>
            </a:r>
            <a:r>
              <a:rPr b="1" lang="es">
                <a:solidFill>
                  <a:schemeClr val="dk1"/>
                </a:solidFill>
                <a:latin typeface="Archivo Narrow"/>
                <a:ea typeface="Archivo Narrow"/>
                <a:cs typeface="Archivo Narrow"/>
                <a:sym typeface="Archivo Narrow"/>
              </a:rPr>
              <a:t>ordenado</a:t>
            </a:r>
            <a:r>
              <a:rPr lang="es">
                <a:solidFill>
                  <a:schemeClr val="dk1"/>
                </a:solidFill>
                <a:latin typeface="Archivo Narrow"/>
                <a:ea typeface="Archivo Narrow"/>
                <a:cs typeface="Archivo Narrow"/>
                <a:sym typeface="Archivo Narrow"/>
              </a:rPr>
              <a:t> de pasos o reglas</a:t>
            </a:r>
            <a:r>
              <a:rPr b="1" lang="es">
                <a:solidFill>
                  <a:schemeClr val="dk1"/>
                </a:solidFill>
                <a:latin typeface="Archivo Narrow"/>
                <a:ea typeface="Archivo Narrow"/>
                <a:cs typeface="Archivo Narrow"/>
                <a:sym typeface="Archivo Narrow"/>
              </a:rPr>
              <a:t> bien definidas</a:t>
            </a:r>
            <a:r>
              <a:rPr lang="es">
                <a:solidFill>
                  <a:schemeClr val="dk1"/>
                </a:solidFill>
                <a:latin typeface="Archivo Narrow"/>
                <a:ea typeface="Archivo Narrow"/>
                <a:cs typeface="Archivo Narrow"/>
                <a:sym typeface="Archivo Narrow"/>
              </a:rPr>
              <a:t> que describen la secuencia de operaciones necesarias para </a:t>
            </a:r>
            <a:r>
              <a:rPr b="1" lang="es">
                <a:solidFill>
                  <a:schemeClr val="dk1"/>
                </a:solidFill>
                <a:latin typeface="Archivo Narrow"/>
                <a:ea typeface="Archivo Narrow"/>
                <a:cs typeface="Archivo Narrow"/>
                <a:sym typeface="Archivo Narrow"/>
              </a:rPr>
              <a:t>realizar una tarea o resolver un problema</a:t>
            </a:r>
            <a:r>
              <a:rPr lang="es">
                <a:solidFill>
                  <a:schemeClr val="dk1"/>
                </a:solidFill>
                <a:latin typeface="Archivo Narrow"/>
                <a:ea typeface="Archivo Narrow"/>
                <a:cs typeface="Archivo Narrow"/>
                <a:sym typeface="Archivo Narrow"/>
              </a:rPr>
              <a:t> específico.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Además de los algoritmos computacionales, que involucran computadoras y definen los procesos para dar soluciones a problemas mediante operaciones lógicas, existen algoritmos para resolver problemas de la vida cotidiana.</a:t>
            </a:r>
            <a:endParaRPr>
              <a:solidFill>
                <a:schemeClr val="dk1"/>
              </a:solidFill>
              <a:latin typeface="Archivo Narrow"/>
              <a:ea typeface="Archivo Narrow"/>
              <a:cs typeface="Archivo Narrow"/>
              <a:sym typeface="Archivo Narrow"/>
            </a:endParaRPr>
          </a:p>
        </p:txBody>
      </p:sp>
      <p:sp>
        <p:nvSpPr>
          <p:cNvPr id="247" name="Google Shape;247;g22068e88a2f_0_233"/>
          <p:cNvSpPr txBox="1"/>
          <p:nvPr/>
        </p:nvSpPr>
        <p:spPr>
          <a:xfrm>
            <a:off x="5114625" y="772425"/>
            <a:ext cx="2125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3000">
                <a:latin typeface="Archivo Black"/>
                <a:ea typeface="Archivo Black"/>
                <a:cs typeface="Archivo Black"/>
                <a:sym typeface="Archivo Black"/>
              </a:rPr>
              <a:t>Algoritmo</a:t>
            </a:r>
            <a:endParaRPr sz="3000"/>
          </a:p>
        </p:txBody>
      </p:sp>
      <p:pic>
        <p:nvPicPr>
          <p:cNvPr id="248" name="Google Shape;248;g22068e88a2f_0_233"/>
          <p:cNvPicPr preferRelativeResize="0"/>
          <p:nvPr/>
        </p:nvPicPr>
        <p:blipFill rotWithShape="1">
          <a:blip r:embed="rId4">
            <a:alphaModFix/>
          </a:blip>
          <a:srcRect b="0" l="23997" r="25901" t="0"/>
          <a:stretch/>
        </p:blipFill>
        <p:spPr>
          <a:xfrm>
            <a:off x="602825" y="720950"/>
            <a:ext cx="3800725" cy="379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g22068e88a2f_0_240"/>
          <p:cNvSpPr txBox="1"/>
          <p:nvPr/>
        </p:nvSpPr>
        <p:spPr>
          <a:xfrm>
            <a:off x="589025" y="1446825"/>
            <a:ext cx="8182200" cy="293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Entrada:</a:t>
            </a:r>
            <a:r>
              <a:rPr lang="es">
                <a:solidFill>
                  <a:schemeClr val="dk1"/>
                </a:solidFill>
                <a:latin typeface="Archivo Narrow"/>
                <a:ea typeface="Archivo Narrow"/>
                <a:cs typeface="Archivo Narrow"/>
                <a:sym typeface="Archivo Narrow"/>
              </a:rPr>
              <a:t> información que recibe algoritmo. Es el insumo con el que trabaja para ofrecer la solución.</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Proceso: </a:t>
            </a:r>
            <a:r>
              <a:rPr lang="es">
                <a:solidFill>
                  <a:schemeClr val="dk1"/>
                </a:solidFill>
                <a:latin typeface="Archivo Narrow"/>
                <a:ea typeface="Archivo Narrow"/>
                <a:cs typeface="Archivo Narrow"/>
                <a:sym typeface="Archivo Narrow"/>
              </a:rPr>
              <a:t>conjunto de pasos que realiza el algoritmo con los datos de entrada para obtener la solución.</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Salida: </a:t>
            </a:r>
            <a:r>
              <a:rPr lang="es">
                <a:solidFill>
                  <a:schemeClr val="dk1"/>
                </a:solidFill>
                <a:latin typeface="Archivo Narrow"/>
                <a:ea typeface="Archivo Narrow"/>
                <a:cs typeface="Archivo Narrow"/>
                <a:sym typeface="Archivo Narrow"/>
              </a:rPr>
              <a:t>resultados obtenidos a partir de la transformación de los valores de entrada durante el proceso.</a:t>
            </a:r>
            <a:endParaRPr b="1" sz="2000">
              <a:solidFill>
                <a:schemeClr val="dk1"/>
              </a:solidFill>
            </a:endParaRPr>
          </a:p>
        </p:txBody>
      </p:sp>
      <p:grpSp>
        <p:nvGrpSpPr>
          <p:cNvPr id="254" name="Google Shape;254;g22068e88a2f_0_240"/>
          <p:cNvGrpSpPr/>
          <p:nvPr/>
        </p:nvGrpSpPr>
        <p:grpSpPr>
          <a:xfrm>
            <a:off x="1485632" y="2571739"/>
            <a:ext cx="6172735" cy="1251556"/>
            <a:chOff x="2052425" y="1323122"/>
            <a:chExt cx="5021750" cy="644700"/>
          </a:xfrm>
        </p:grpSpPr>
        <p:sp>
          <p:nvSpPr>
            <p:cNvPr id="255" name="Google Shape;255;g22068e88a2f_0_240"/>
            <p:cNvSpPr/>
            <p:nvPr/>
          </p:nvSpPr>
          <p:spPr>
            <a:xfrm>
              <a:off x="2052425" y="1359175"/>
              <a:ext cx="1145400" cy="572700"/>
            </a:xfrm>
            <a:prstGeom prst="rightArrow">
              <a:avLst>
                <a:gd fmla="val 50000" name="adj1"/>
                <a:gd fmla="val 50000" name="adj2"/>
              </a:avLst>
            </a:prstGeom>
            <a:solidFill>
              <a:srgbClr val="FFAB40"/>
            </a:solidFill>
            <a:ln cap="flat" cmpd="sng" w="9525">
              <a:solidFill>
                <a:srgbClr val="F8C8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Entrada</a:t>
              </a:r>
              <a:endParaRPr b="1" i="0" sz="1400" u="none" cap="none" strike="noStrike">
                <a:solidFill>
                  <a:srgbClr val="000000"/>
                </a:solidFill>
                <a:latin typeface="Arial"/>
                <a:ea typeface="Arial"/>
                <a:cs typeface="Arial"/>
                <a:sym typeface="Arial"/>
              </a:endParaRPr>
            </a:p>
          </p:txBody>
        </p:sp>
        <p:sp>
          <p:nvSpPr>
            <p:cNvPr id="256" name="Google Shape;256;g22068e88a2f_0_240"/>
            <p:cNvSpPr/>
            <p:nvPr/>
          </p:nvSpPr>
          <p:spPr>
            <a:xfrm>
              <a:off x="5928775" y="1359175"/>
              <a:ext cx="1145400" cy="572700"/>
            </a:xfrm>
            <a:prstGeom prst="rightArrow">
              <a:avLst>
                <a:gd fmla="val 50000" name="adj1"/>
                <a:gd fmla="val 50000" name="adj2"/>
              </a:avLst>
            </a:prstGeom>
            <a:solidFill>
              <a:srgbClr val="FFAB40"/>
            </a:solidFill>
            <a:ln cap="flat" cmpd="sng" w="9525">
              <a:solidFill>
                <a:srgbClr val="F8C8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Salida</a:t>
              </a:r>
              <a:endParaRPr b="1" i="0" sz="1400" u="none" cap="none" strike="noStrike">
                <a:solidFill>
                  <a:srgbClr val="000000"/>
                </a:solidFill>
                <a:latin typeface="Arial"/>
                <a:ea typeface="Arial"/>
                <a:cs typeface="Arial"/>
                <a:sym typeface="Arial"/>
              </a:endParaRPr>
            </a:p>
          </p:txBody>
        </p:sp>
        <p:sp>
          <p:nvSpPr>
            <p:cNvPr id="257" name="Google Shape;257;g22068e88a2f_0_240"/>
            <p:cNvSpPr/>
            <p:nvPr/>
          </p:nvSpPr>
          <p:spPr>
            <a:xfrm>
              <a:off x="3668600" y="1323122"/>
              <a:ext cx="1789500" cy="644700"/>
            </a:xfrm>
            <a:prstGeom prst="rect">
              <a:avLst/>
            </a:prstGeom>
            <a:solidFill>
              <a:srgbClr val="000000"/>
            </a:solidFill>
            <a:ln cap="flat" cmpd="sng" w="9525">
              <a:solidFill>
                <a:srgbClr val="F8C8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Arial"/>
                  <a:ea typeface="Arial"/>
                  <a:cs typeface="Arial"/>
                  <a:sym typeface="Arial"/>
                </a:rPr>
                <a:t>Proceso</a:t>
              </a:r>
              <a:endParaRPr b="1" i="0" sz="1400" u="none" cap="none" strike="noStrike">
                <a:solidFill>
                  <a:srgbClr val="FFFFFF"/>
                </a:solidFill>
                <a:latin typeface="Arial"/>
                <a:ea typeface="Arial"/>
                <a:cs typeface="Arial"/>
                <a:sym typeface="Arial"/>
              </a:endParaRPr>
            </a:p>
          </p:txBody>
        </p:sp>
      </p:grpSp>
      <p:grpSp>
        <p:nvGrpSpPr>
          <p:cNvPr id="258" name="Google Shape;258;g22068e88a2f_0_240"/>
          <p:cNvGrpSpPr/>
          <p:nvPr/>
        </p:nvGrpSpPr>
        <p:grpSpPr>
          <a:xfrm>
            <a:off x="555362" y="631437"/>
            <a:ext cx="700421" cy="692039"/>
            <a:chOff x="0" y="0"/>
            <a:chExt cx="1867789" cy="1845437"/>
          </a:xfrm>
        </p:grpSpPr>
        <p:sp>
          <p:nvSpPr>
            <p:cNvPr id="259" name="Google Shape;259;g22068e88a2f_0_24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60" name="Google Shape;260;g22068e88a2f_0_24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g22068e88a2f_0_240"/>
          <p:cNvSpPr txBox="1"/>
          <p:nvPr/>
        </p:nvSpPr>
        <p:spPr>
          <a:xfrm>
            <a:off x="1342696" y="719975"/>
            <a:ext cx="7317300" cy="53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500">
                <a:latin typeface="Archivo Black"/>
                <a:ea typeface="Archivo Black"/>
                <a:cs typeface="Archivo Black"/>
                <a:sym typeface="Archivo Black"/>
              </a:rPr>
              <a:t>Partes de un Algoritmo</a:t>
            </a:r>
            <a:endParaRPr sz="3500">
              <a:latin typeface="Archivo Black"/>
              <a:ea typeface="Archivo Black"/>
              <a:cs typeface="Archivo Black"/>
              <a:sym typeface="Archivo Black"/>
            </a:endParaRPr>
          </a:p>
        </p:txBody>
      </p:sp>
      <p:pic>
        <p:nvPicPr>
          <p:cNvPr id="262" name="Google Shape;262;g22068e88a2f_0_240"/>
          <p:cNvPicPr preferRelativeResize="0"/>
          <p:nvPr/>
        </p:nvPicPr>
        <p:blipFill>
          <a:blip r:embed="rId4">
            <a:alphaModFix/>
          </a:blip>
          <a:stretch>
            <a:fillRect/>
          </a:stretch>
        </p:blipFill>
        <p:spPr>
          <a:xfrm>
            <a:off x="637251" y="709151"/>
            <a:ext cx="536625" cy="536600"/>
          </a:xfrm>
          <a:prstGeom prst="rect">
            <a:avLst/>
          </a:prstGeom>
          <a:noFill/>
          <a:ln>
            <a:noFill/>
          </a:ln>
        </p:spPr>
      </p:pic>
      <p:cxnSp>
        <p:nvCxnSpPr>
          <p:cNvPr id="263" name="Google Shape;263;g22068e88a2f_0_24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22068e88a2f_0_250"/>
          <p:cNvSpPr txBox="1"/>
          <p:nvPr/>
        </p:nvSpPr>
        <p:spPr>
          <a:xfrm>
            <a:off x="5025375" y="1412675"/>
            <a:ext cx="3745800" cy="2968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Claros y precisos: </a:t>
            </a:r>
            <a:r>
              <a:rPr lang="es">
                <a:solidFill>
                  <a:schemeClr val="dk1"/>
                </a:solidFill>
                <a:latin typeface="Archivo Narrow"/>
                <a:ea typeface="Archivo Narrow"/>
                <a:cs typeface="Archivo Narrow"/>
                <a:sym typeface="Archivo Narrow"/>
              </a:rPr>
              <a:t>no deben presentar ambigüedades.</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Finitos: </a:t>
            </a:r>
            <a:r>
              <a:rPr lang="es">
                <a:solidFill>
                  <a:schemeClr val="dk1"/>
                </a:solidFill>
                <a:latin typeface="Archivo Narrow"/>
                <a:ea typeface="Archivo Narrow"/>
                <a:cs typeface="Archivo Narrow"/>
                <a:sym typeface="Archivo Narrow"/>
              </a:rPr>
              <a:t>tienen principio y un fin, un número determinado de pasos.</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Definidos: </a:t>
            </a:r>
            <a:r>
              <a:rPr lang="es">
                <a:solidFill>
                  <a:schemeClr val="dk1"/>
                </a:solidFill>
                <a:latin typeface="Archivo Narrow"/>
                <a:ea typeface="Archivo Narrow"/>
                <a:cs typeface="Archivo Narrow"/>
                <a:sym typeface="Archivo Narrow"/>
              </a:rPr>
              <a:t>Los pasos o reglas deben estar claramente definidos para cada operación.</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Entrada y salida: </a:t>
            </a:r>
            <a:r>
              <a:rPr lang="es">
                <a:solidFill>
                  <a:schemeClr val="dk1"/>
                </a:solidFill>
                <a:latin typeface="Archivo Narrow"/>
                <a:ea typeface="Archivo Narrow"/>
                <a:cs typeface="Archivo Narrow"/>
                <a:sym typeface="Archivo Narrow"/>
              </a:rPr>
              <a:t>Los datos de entrada deben estar claramente definidos y debe producir una salida esperada específica.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Ordenados:</a:t>
            </a:r>
            <a:r>
              <a:rPr lang="es">
                <a:solidFill>
                  <a:schemeClr val="dk1"/>
                </a:solidFill>
                <a:latin typeface="Archivo Narrow"/>
                <a:ea typeface="Archivo Narrow"/>
                <a:cs typeface="Archivo Narrow"/>
                <a:sym typeface="Archivo Narrow"/>
              </a:rPr>
              <a:t> presentan una secuencia de pasos para llegar a la solución.</a:t>
            </a:r>
            <a:endParaRPr>
              <a:solidFill>
                <a:schemeClr val="dk1"/>
              </a:solidFill>
              <a:latin typeface="Archivo Narrow"/>
              <a:ea typeface="Archivo Narrow"/>
              <a:cs typeface="Archivo Narrow"/>
              <a:sym typeface="Archivo Narrow"/>
            </a:endParaRPr>
          </a:p>
          <a:p>
            <a:pPr indent="0" lvl="0" marL="0" rtl="0" algn="l">
              <a:spcBef>
                <a:spcPts val="0"/>
              </a:spcBef>
              <a:spcAft>
                <a:spcPts val="0"/>
              </a:spcAft>
              <a:buClr>
                <a:schemeClr val="dk1"/>
              </a:buClr>
              <a:buSzPts val="1100"/>
              <a:buFont typeface="Arial"/>
              <a:buNone/>
            </a:pPr>
            <a:r>
              <a:t/>
            </a:r>
            <a:endParaRPr sz="1200">
              <a:latin typeface="Archivo Narrow"/>
              <a:ea typeface="Archivo Narrow"/>
              <a:cs typeface="Archivo Narrow"/>
              <a:sym typeface="Archivo Narrow"/>
            </a:endParaRPr>
          </a:p>
          <a:p>
            <a:pPr indent="0" lvl="0" marL="0" rtl="0" algn="l">
              <a:spcBef>
                <a:spcPts val="0"/>
              </a:spcBef>
              <a:spcAft>
                <a:spcPts val="0"/>
              </a:spcAft>
              <a:buNone/>
            </a:pPr>
            <a:r>
              <a:t/>
            </a:r>
            <a:endParaRPr sz="1200">
              <a:latin typeface="Archivo Narrow"/>
              <a:ea typeface="Archivo Narrow"/>
              <a:cs typeface="Archivo Narrow"/>
              <a:sym typeface="Archivo Narrow"/>
            </a:endParaRPr>
          </a:p>
        </p:txBody>
      </p:sp>
      <p:sp>
        <p:nvSpPr>
          <p:cNvPr id="269" name="Google Shape;269;g22068e88a2f_0_250"/>
          <p:cNvSpPr txBox="1"/>
          <p:nvPr/>
        </p:nvSpPr>
        <p:spPr>
          <a:xfrm>
            <a:off x="5040975" y="652625"/>
            <a:ext cx="37146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CARACTERÍSTICAS DE LOS </a:t>
            </a:r>
            <a:r>
              <a:rPr lang="es" sz="1800">
                <a:latin typeface="Archivo Black"/>
                <a:ea typeface="Archivo Black"/>
                <a:cs typeface="Archivo Black"/>
                <a:sym typeface="Archivo Black"/>
              </a:rPr>
              <a:t>ALGORITMOS</a:t>
            </a:r>
            <a:endParaRPr sz="700"/>
          </a:p>
        </p:txBody>
      </p:sp>
      <p:pic>
        <p:nvPicPr>
          <p:cNvPr id="270" name="Google Shape;270;g22068e88a2f_0_250"/>
          <p:cNvPicPr preferRelativeResize="0"/>
          <p:nvPr/>
        </p:nvPicPr>
        <p:blipFill rotWithShape="1">
          <a:blip r:embed="rId4">
            <a:alphaModFix/>
          </a:blip>
          <a:srcRect b="0" l="23490" r="-23490" t="0"/>
          <a:stretch/>
        </p:blipFill>
        <p:spPr>
          <a:xfrm>
            <a:off x="602825" y="720950"/>
            <a:ext cx="4967875" cy="3793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g22077360214_0_10"/>
          <p:cNvSpPr txBox="1"/>
          <p:nvPr/>
        </p:nvSpPr>
        <p:spPr>
          <a:xfrm>
            <a:off x="589025" y="1446825"/>
            <a:ext cx="3862200" cy="293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PROBLEMA</a:t>
            </a:r>
            <a:r>
              <a:rPr b="1" lang="es">
                <a:solidFill>
                  <a:schemeClr val="dk1"/>
                </a:solidFill>
                <a:latin typeface="Archivo Narrow"/>
                <a:ea typeface="Archivo Narrow"/>
                <a:cs typeface="Archivo Narrow"/>
                <a:sym typeface="Archivo Narrow"/>
              </a:rPr>
              <a:t>:</a:t>
            </a:r>
            <a:r>
              <a:rPr lang="es">
                <a:solidFill>
                  <a:schemeClr val="dk1"/>
                </a:solidFill>
                <a:latin typeface="Archivo Narrow"/>
                <a:ea typeface="Archivo Narrow"/>
                <a:cs typeface="Archivo Narrow"/>
                <a:sym typeface="Archivo Narrow"/>
              </a:rPr>
              <a:t> </a:t>
            </a:r>
            <a:r>
              <a:rPr lang="es">
                <a:solidFill>
                  <a:schemeClr val="dk1"/>
                </a:solidFill>
                <a:latin typeface="Archivo Narrow"/>
                <a:ea typeface="Archivo Narrow"/>
                <a:cs typeface="Archivo Narrow"/>
                <a:sym typeface="Archivo Narrow"/>
              </a:rPr>
              <a:t>Preparar una taza de té.</a:t>
            </a:r>
            <a:endParaRPr>
              <a:solidFill>
                <a:schemeClr val="dk1"/>
              </a:solidFill>
              <a:latin typeface="Archivo Narrow"/>
              <a:ea typeface="Archivo Narrow"/>
              <a:cs typeface="Archivo Narrow"/>
              <a:sym typeface="Archivo Narrow"/>
            </a:endParaRPr>
          </a:p>
          <a:p>
            <a:pPr indent="0" lvl="0" marL="45720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ENTRADA</a:t>
            </a:r>
            <a:r>
              <a:rPr b="1" lang="es">
                <a:solidFill>
                  <a:schemeClr val="dk1"/>
                </a:solidFill>
                <a:latin typeface="Archivo Narrow"/>
                <a:ea typeface="Archivo Narrow"/>
                <a:cs typeface="Archivo Narrow"/>
                <a:sym typeface="Archivo Narrow"/>
              </a:rPr>
              <a:t>: </a:t>
            </a:r>
            <a:r>
              <a:rPr lang="es">
                <a:solidFill>
                  <a:schemeClr val="dk1"/>
                </a:solidFill>
                <a:latin typeface="Archivo Narrow"/>
                <a:ea typeface="Archivo Narrow"/>
                <a:cs typeface="Archivo Narrow"/>
                <a:sym typeface="Archivo Narrow"/>
              </a:rPr>
              <a:t>Tetera, taza, saquito de té.</a:t>
            </a:r>
            <a:endParaRPr>
              <a:solidFill>
                <a:schemeClr val="dk1"/>
              </a:solidFill>
              <a:latin typeface="Archivo Narrow"/>
              <a:ea typeface="Archivo Narrow"/>
              <a:cs typeface="Archivo Narrow"/>
              <a:sym typeface="Archivo Narrow"/>
            </a:endParaRPr>
          </a:p>
          <a:p>
            <a:pPr indent="0" lvl="0" marL="45720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SALIDA</a:t>
            </a:r>
            <a:r>
              <a:rPr b="1" lang="es">
                <a:solidFill>
                  <a:schemeClr val="dk1"/>
                </a:solidFill>
                <a:latin typeface="Archivo Narrow"/>
                <a:ea typeface="Archivo Narrow"/>
                <a:cs typeface="Archivo Narrow"/>
                <a:sym typeface="Archivo Narrow"/>
              </a:rPr>
              <a:t>: </a:t>
            </a:r>
            <a:r>
              <a:rPr lang="es">
                <a:solidFill>
                  <a:schemeClr val="dk1"/>
                </a:solidFill>
                <a:latin typeface="Archivo Narrow"/>
                <a:ea typeface="Archivo Narrow"/>
                <a:cs typeface="Archivo Narrow"/>
                <a:sym typeface="Archivo Narrow"/>
              </a:rPr>
              <a:t>Taza de té lista para consumir.</a:t>
            </a:r>
            <a:endParaRPr b="1" sz="2000">
              <a:solidFill>
                <a:schemeClr val="dk1"/>
              </a:solidFill>
            </a:endParaRPr>
          </a:p>
        </p:txBody>
      </p:sp>
      <p:sp>
        <p:nvSpPr>
          <p:cNvPr id="276" name="Google Shape;276;g22077360214_0_10"/>
          <p:cNvSpPr txBox="1"/>
          <p:nvPr/>
        </p:nvSpPr>
        <p:spPr>
          <a:xfrm>
            <a:off x="4842400" y="1446825"/>
            <a:ext cx="3862200" cy="293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PROCESO</a:t>
            </a:r>
            <a:r>
              <a:rPr b="1" lang="es">
                <a:solidFill>
                  <a:schemeClr val="dk1"/>
                </a:solidFill>
                <a:latin typeface="Archivo Narrow"/>
                <a:ea typeface="Archivo Narrow"/>
                <a:cs typeface="Archivo Narrow"/>
                <a:sym typeface="Archivo Narrow"/>
              </a:rPr>
              <a:t>:</a:t>
            </a:r>
            <a:endParaRPr>
              <a:solidFill>
                <a:schemeClr val="dk1"/>
              </a:solidFill>
              <a:latin typeface="Archivo Narrow"/>
              <a:ea typeface="Archivo Narrow"/>
              <a:cs typeface="Archivo Narrow"/>
              <a:sym typeface="Archivo Narrow"/>
            </a:endParaRPr>
          </a:p>
          <a:p>
            <a:pPr indent="0" lvl="0" marL="45720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1. Tomar la tetera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2. Llenarla de agua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3. Encender el fuego</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4. Poner la tetera en el fuego</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5. Esperar a que hierva el agua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6. Tomar la bolsa de té</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7. Introducirla en la tetera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8. Esperar 1 minuto</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9. Echar el té en la taza</a:t>
            </a:r>
            <a:endParaRPr b="1" sz="2000">
              <a:solidFill>
                <a:schemeClr val="dk1"/>
              </a:solidFill>
            </a:endParaRPr>
          </a:p>
        </p:txBody>
      </p:sp>
      <p:grpSp>
        <p:nvGrpSpPr>
          <p:cNvPr id="277" name="Google Shape;277;g22077360214_0_10"/>
          <p:cNvGrpSpPr/>
          <p:nvPr/>
        </p:nvGrpSpPr>
        <p:grpSpPr>
          <a:xfrm>
            <a:off x="555362" y="631437"/>
            <a:ext cx="700421" cy="692039"/>
            <a:chOff x="0" y="0"/>
            <a:chExt cx="1867789" cy="1845437"/>
          </a:xfrm>
        </p:grpSpPr>
        <p:sp>
          <p:nvSpPr>
            <p:cNvPr id="278" name="Google Shape;278;g22077360214_0_1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79" name="Google Shape;279;g22077360214_0_1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 name="Google Shape;280;g22077360214_0_10"/>
          <p:cNvSpPr txBox="1"/>
          <p:nvPr/>
        </p:nvSpPr>
        <p:spPr>
          <a:xfrm>
            <a:off x="1342696" y="719975"/>
            <a:ext cx="7317300" cy="53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500">
                <a:latin typeface="Archivo Black"/>
                <a:ea typeface="Archivo Black"/>
                <a:cs typeface="Archivo Black"/>
                <a:sym typeface="Archivo Black"/>
              </a:rPr>
              <a:t>Algoritmos en el mundo real</a:t>
            </a:r>
            <a:endParaRPr sz="3500">
              <a:latin typeface="Archivo Black"/>
              <a:ea typeface="Archivo Black"/>
              <a:cs typeface="Archivo Black"/>
              <a:sym typeface="Archivo Black"/>
            </a:endParaRPr>
          </a:p>
        </p:txBody>
      </p:sp>
      <p:pic>
        <p:nvPicPr>
          <p:cNvPr id="281" name="Google Shape;281;g22077360214_0_10"/>
          <p:cNvPicPr preferRelativeResize="0"/>
          <p:nvPr/>
        </p:nvPicPr>
        <p:blipFill>
          <a:blip r:embed="rId4">
            <a:alphaModFix/>
          </a:blip>
          <a:stretch>
            <a:fillRect/>
          </a:stretch>
        </p:blipFill>
        <p:spPr>
          <a:xfrm>
            <a:off x="637251" y="709151"/>
            <a:ext cx="536625" cy="536600"/>
          </a:xfrm>
          <a:prstGeom prst="rect">
            <a:avLst/>
          </a:prstGeom>
          <a:noFill/>
          <a:ln>
            <a:noFill/>
          </a:ln>
        </p:spPr>
      </p:pic>
      <p:cxnSp>
        <p:nvCxnSpPr>
          <p:cNvPr id="282" name="Google Shape;282;g22077360214_0_1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g22077360214_0_22"/>
          <p:cNvSpPr txBox="1"/>
          <p:nvPr/>
        </p:nvSpPr>
        <p:spPr>
          <a:xfrm>
            <a:off x="589025" y="1446825"/>
            <a:ext cx="3862200" cy="293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PROBLEMA:</a:t>
            </a:r>
            <a:r>
              <a:rPr lang="es">
                <a:solidFill>
                  <a:schemeClr val="dk1"/>
                </a:solidFill>
                <a:latin typeface="Archivo Narrow"/>
                <a:ea typeface="Archivo Narrow"/>
                <a:cs typeface="Archivo Narrow"/>
                <a:sym typeface="Archivo Narrow"/>
              </a:rPr>
              <a:t> Promediar tres notas.</a:t>
            </a:r>
            <a:endParaRPr>
              <a:solidFill>
                <a:schemeClr val="dk1"/>
              </a:solidFill>
              <a:latin typeface="Archivo Narrow"/>
              <a:ea typeface="Archivo Narrow"/>
              <a:cs typeface="Archivo Narrow"/>
              <a:sym typeface="Archivo Narrow"/>
            </a:endParaRPr>
          </a:p>
          <a:p>
            <a:pPr indent="0" lvl="0" marL="45720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ENTRADA: </a:t>
            </a:r>
            <a:r>
              <a:rPr lang="es">
                <a:solidFill>
                  <a:schemeClr val="dk1"/>
                </a:solidFill>
                <a:latin typeface="Archivo Narrow"/>
                <a:ea typeface="Archivo Narrow"/>
                <a:cs typeface="Archivo Narrow"/>
                <a:sym typeface="Archivo Narrow"/>
              </a:rPr>
              <a:t>Tres valores numéricos (notas)</a:t>
            </a:r>
            <a:r>
              <a:rPr lang="es">
                <a:solidFill>
                  <a:schemeClr val="dk1"/>
                </a:solidFill>
                <a:latin typeface="Archivo Narrow"/>
                <a:ea typeface="Archivo Narrow"/>
                <a:cs typeface="Archivo Narrow"/>
                <a:sym typeface="Archivo Narrow"/>
              </a:rPr>
              <a:t>.</a:t>
            </a:r>
            <a:endParaRPr>
              <a:solidFill>
                <a:schemeClr val="dk1"/>
              </a:solidFill>
              <a:latin typeface="Archivo Narrow"/>
              <a:ea typeface="Archivo Narrow"/>
              <a:cs typeface="Archivo Narrow"/>
              <a:sym typeface="Archivo Narrow"/>
            </a:endParaRPr>
          </a:p>
          <a:p>
            <a:pPr indent="0" lvl="0" marL="45720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SALIDA: </a:t>
            </a:r>
            <a:r>
              <a:rPr lang="es">
                <a:solidFill>
                  <a:schemeClr val="dk1"/>
                </a:solidFill>
                <a:latin typeface="Archivo Narrow"/>
                <a:ea typeface="Archivo Narrow"/>
                <a:cs typeface="Archivo Narrow"/>
                <a:sym typeface="Archivo Narrow"/>
              </a:rPr>
              <a:t>Un valor numérico (promedio)</a:t>
            </a:r>
            <a:r>
              <a:rPr lang="es">
                <a:solidFill>
                  <a:schemeClr val="dk1"/>
                </a:solidFill>
                <a:latin typeface="Archivo Narrow"/>
                <a:ea typeface="Archivo Narrow"/>
                <a:cs typeface="Archivo Narrow"/>
                <a:sym typeface="Archivo Narrow"/>
              </a:rPr>
              <a:t>.</a:t>
            </a:r>
            <a:endParaRPr b="1" sz="2000">
              <a:solidFill>
                <a:schemeClr val="dk1"/>
              </a:solidFill>
            </a:endParaRPr>
          </a:p>
        </p:txBody>
      </p:sp>
      <p:sp>
        <p:nvSpPr>
          <p:cNvPr id="288" name="Google Shape;288;g22077360214_0_22"/>
          <p:cNvSpPr txBox="1"/>
          <p:nvPr/>
        </p:nvSpPr>
        <p:spPr>
          <a:xfrm>
            <a:off x="4842400" y="1446825"/>
            <a:ext cx="3862200" cy="293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PROCESO:</a:t>
            </a:r>
            <a:endParaRPr>
              <a:solidFill>
                <a:schemeClr val="dk1"/>
              </a:solidFill>
              <a:latin typeface="Archivo Narrow"/>
              <a:ea typeface="Archivo Narrow"/>
              <a:cs typeface="Archivo Narrow"/>
              <a:sym typeface="Archivo Narrow"/>
            </a:endParaRPr>
          </a:p>
          <a:p>
            <a:pPr indent="0" lvl="0" marL="45720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1. Solicitar al usuario la primer nota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2. </a:t>
            </a:r>
            <a:r>
              <a:rPr lang="es">
                <a:solidFill>
                  <a:schemeClr val="dk1"/>
                </a:solidFill>
                <a:latin typeface="Archivo Narrow"/>
                <a:ea typeface="Archivo Narrow"/>
                <a:cs typeface="Archivo Narrow"/>
                <a:sym typeface="Archivo Narrow"/>
              </a:rPr>
              <a:t>Solicitar al usuario la segunda nota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3. </a:t>
            </a:r>
            <a:r>
              <a:rPr lang="es">
                <a:solidFill>
                  <a:schemeClr val="dk1"/>
                </a:solidFill>
                <a:latin typeface="Archivo Narrow"/>
                <a:ea typeface="Archivo Narrow"/>
                <a:cs typeface="Archivo Narrow"/>
                <a:sym typeface="Archivo Narrow"/>
              </a:rPr>
              <a:t>Solicitar al usuario la tercer nota</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4. Sumar las tres notas y guardar el resultado</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5. Dividir el resultado anterior por tres y guardarlo.</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6. Mostrar al usuario la leyenda “El promedio es:” y el valor calculado en paso 5.</a:t>
            </a:r>
            <a:endParaRPr>
              <a:solidFill>
                <a:schemeClr val="dk1"/>
              </a:solidFill>
              <a:latin typeface="Archivo Narrow"/>
              <a:ea typeface="Archivo Narrow"/>
              <a:cs typeface="Archivo Narrow"/>
              <a:sym typeface="Archivo Narrow"/>
            </a:endParaRPr>
          </a:p>
        </p:txBody>
      </p:sp>
      <p:grpSp>
        <p:nvGrpSpPr>
          <p:cNvPr id="289" name="Google Shape;289;g22077360214_0_22"/>
          <p:cNvGrpSpPr/>
          <p:nvPr/>
        </p:nvGrpSpPr>
        <p:grpSpPr>
          <a:xfrm>
            <a:off x="555362" y="631437"/>
            <a:ext cx="700421" cy="692039"/>
            <a:chOff x="0" y="0"/>
            <a:chExt cx="1867789" cy="1845437"/>
          </a:xfrm>
        </p:grpSpPr>
        <p:sp>
          <p:nvSpPr>
            <p:cNvPr id="290" name="Google Shape;290;g22077360214_0_22"/>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91" name="Google Shape;291;g22077360214_0_22"/>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g22077360214_0_22"/>
          <p:cNvSpPr txBox="1"/>
          <p:nvPr/>
        </p:nvSpPr>
        <p:spPr>
          <a:xfrm>
            <a:off x="1342696" y="719975"/>
            <a:ext cx="7317300" cy="53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500">
                <a:latin typeface="Archivo Black"/>
                <a:ea typeface="Archivo Black"/>
                <a:cs typeface="Archivo Black"/>
                <a:sym typeface="Archivo Black"/>
              </a:rPr>
              <a:t>Algoritmo informático</a:t>
            </a:r>
            <a:endParaRPr sz="3500">
              <a:latin typeface="Archivo Black"/>
              <a:ea typeface="Archivo Black"/>
              <a:cs typeface="Archivo Black"/>
              <a:sym typeface="Archivo Black"/>
            </a:endParaRPr>
          </a:p>
        </p:txBody>
      </p:sp>
      <p:pic>
        <p:nvPicPr>
          <p:cNvPr id="293" name="Google Shape;293;g22077360214_0_22"/>
          <p:cNvPicPr preferRelativeResize="0"/>
          <p:nvPr/>
        </p:nvPicPr>
        <p:blipFill>
          <a:blip r:embed="rId4">
            <a:alphaModFix/>
          </a:blip>
          <a:stretch>
            <a:fillRect/>
          </a:stretch>
        </p:blipFill>
        <p:spPr>
          <a:xfrm>
            <a:off x="637251" y="709151"/>
            <a:ext cx="536625" cy="536600"/>
          </a:xfrm>
          <a:prstGeom prst="rect">
            <a:avLst/>
          </a:prstGeom>
          <a:noFill/>
          <a:ln>
            <a:noFill/>
          </a:ln>
        </p:spPr>
      </p:pic>
      <p:cxnSp>
        <p:nvCxnSpPr>
          <p:cNvPr id="294" name="Google Shape;294;g22077360214_0_22"/>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2068e88a2f_0_25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04" name="Google Shape;304;g22068e88a2f_0_255"/>
          <p:cNvGrpSpPr/>
          <p:nvPr/>
        </p:nvGrpSpPr>
        <p:grpSpPr>
          <a:xfrm>
            <a:off x="999879" y="1904098"/>
            <a:ext cx="995192" cy="1109627"/>
            <a:chOff x="0" y="-9525"/>
            <a:chExt cx="354123" cy="394843"/>
          </a:xfrm>
        </p:grpSpPr>
        <p:sp>
          <p:nvSpPr>
            <p:cNvPr id="305" name="Google Shape;305;g22068e88a2f_0_255"/>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306" name="Google Shape;306;g22068e88a2f_0_255"/>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7" name="Google Shape;307;g22068e88a2f_0_255"/>
          <p:cNvSpPr/>
          <p:nvPr/>
        </p:nvSpPr>
        <p:spPr>
          <a:xfrm>
            <a:off x="1108443" y="2083264"/>
            <a:ext cx="778065" cy="778065"/>
          </a:xfrm>
          <a:custGeom>
            <a:rect b="b" l="l" r="r" t="t"/>
            <a:pathLst>
              <a:path extrusionOk="0" h="1556130" w="1556130">
                <a:moveTo>
                  <a:pt x="0" y="0"/>
                </a:moveTo>
                <a:lnTo>
                  <a:pt x="1556130" y="0"/>
                </a:lnTo>
                <a:lnTo>
                  <a:pt x="1556130" y="1556130"/>
                </a:lnTo>
                <a:lnTo>
                  <a:pt x="0" y="1556130"/>
                </a:lnTo>
                <a:lnTo>
                  <a:pt x="0" y="0"/>
                </a:lnTo>
                <a:close/>
              </a:path>
            </a:pathLst>
          </a:custGeom>
          <a:blipFill rotWithShape="1">
            <a:blip r:embed="rId4">
              <a:alphaModFix/>
            </a:blip>
            <a:stretch>
              <a:fillRect b="0" l="0" r="0" t="0"/>
            </a:stretch>
          </a:blipFill>
          <a:ln>
            <a:noFill/>
          </a:ln>
        </p:spPr>
      </p:sp>
      <p:sp>
        <p:nvSpPr>
          <p:cNvPr id="308" name="Google Shape;308;g22068e88a2f_0_255"/>
          <p:cNvSpPr txBox="1"/>
          <p:nvPr/>
        </p:nvSpPr>
        <p:spPr>
          <a:xfrm>
            <a:off x="2135299" y="2073750"/>
            <a:ext cx="6566100" cy="8004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1" lang="es" sz="5200">
                <a:solidFill>
                  <a:srgbClr val="434343"/>
                </a:solidFill>
                <a:latin typeface="Archivo Narrow"/>
                <a:ea typeface="Archivo Narrow"/>
                <a:cs typeface="Archivo Narrow"/>
                <a:sym typeface="Archivo Narrow"/>
              </a:rPr>
              <a:t>Programa informático</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g2f22587397b_2_0"/>
          <p:cNvSpPr txBox="1"/>
          <p:nvPr/>
        </p:nvSpPr>
        <p:spPr>
          <a:xfrm>
            <a:off x="632700" y="1864600"/>
            <a:ext cx="7878600" cy="83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200" u="none" cap="none" strike="noStrike">
                <a:solidFill>
                  <a:srgbClr val="434343"/>
                </a:solidFill>
                <a:latin typeface="Archivo"/>
                <a:ea typeface="Archivo"/>
                <a:cs typeface="Archivo"/>
                <a:sym typeface="Archivo"/>
              </a:rPr>
              <a:t>¡Les damos la bienvenida! </a:t>
            </a:r>
            <a:endParaRPr b="1" i="0" sz="4200" u="none" cap="none" strike="noStrike">
              <a:solidFill>
                <a:srgbClr val="434343"/>
              </a:solidFill>
              <a:latin typeface="Archivo"/>
              <a:ea typeface="Archivo"/>
              <a:cs typeface="Archivo"/>
              <a:sym typeface="Archivo"/>
            </a:endParaRPr>
          </a:p>
        </p:txBody>
      </p:sp>
      <p:sp>
        <p:nvSpPr>
          <p:cNvPr id="62" name="Google Shape;62;g2f22587397b_2_0"/>
          <p:cNvSpPr/>
          <p:nvPr/>
        </p:nvSpPr>
        <p:spPr>
          <a:xfrm>
            <a:off x="2234850" y="2701950"/>
            <a:ext cx="4674300" cy="52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f22587397b_2_0"/>
          <p:cNvSpPr txBox="1"/>
          <p:nvPr/>
        </p:nvSpPr>
        <p:spPr>
          <a:xfrm>
            <a:off x="2582550" y="2701900"/>
            <a:ext cx="42747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2000" u="none" cap="none" strike="noStrike">
                <a:solidFill>
                  <a:srgbClr val="434343"/>
                </a:solidFill>
                <a:latin typeface="Archivo Medium"/>
                <a:ea typeface="Archivo Medium"/>
                <a:cs typeface="Archivo Medium"/>
                <a:sym typeface="Archivo Medium"/>
              </a:rPr>
              <a:t>Vamos a comenzar a grabar la clase</a:t>
            </a:r>
            <a:endParaRPr b="0" i="0" sz="2000" u="none" cap="none" strike="noStrike">
              <a:solidFill>
                <a:srgbClr val="434343"/>
              </a:solidFill>
              <a:latin typeface="Archivo Medium"/>
              <a:ea typeface="Archivo Medium"/>
              <a:cs typeface="Archivo Medium"/>
              <a:sym typeface="Archivo Medium"/>
            </a:endParaRPr>
          </a:p>
        </p:txBody>
      </p:sp>
      <p:pic>
        <p:nvPicPr>
          <p:cNvPr id="64" name="Google Shape;64;g2f22587397b_2_0"/>
          <p:cNvPicPr preferRelativeResize="0"/>
          <p:nvPr/>
        </p:nvPicPr>
        <p:blipFill rotWithShape="1">
          <a:blip r:embed="rId4">
            <a:alphaModFix/>
          </a:blip>
          <a:srcRect b="0" l="0" r="0" t="0"/>
          <a:stretch/>
        </p:blipFill>
        <p:spPr>
          <a:xfrm>
            <a:off x="2327375" y="2813588"/>
            <a:ext cx="297825" cy="29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22068e88a2f_0_268"/>
          <p:cNvSpPr txBox="1"/>
          <p:nvPr/>
        </p:nvSpPr>
        <p:spPr>
          <a:xfrm>
            <a:off x="589025" y="697250"/>
            <a:ext cx="39093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SzPts val="1100"/>
              <a:buNone/>
            </a:pPr>
            <a:r>
              <a:rPr lang="es" sz="1800">
                <a:latin typeface="Archivo Black"/>
                <a:ea typeface="Archivo Black"/>
                <a:cs typeface="Archivo Black"/>
                <a:sym typeface="Archivo Black"/>
              </a:rPr>
              <a:t>PROGRAMA INFORMÁTICO</a:t>
            </a:r>
            <a:endParaRPr sz="1800">
              <a:latin typeface="Archivo Black"/>
              <a:ea typeface="Archivo Black"/>
              <a:cs typeface="Archivo Black"/>
              <a:sym typeface="Archivo Black"/>
            </a:endParaRPr>
          </a:p>
        </p:txBody>
      </p:sp>
      <p:sp>
        <p:nvSpPr>
          <p:cNvPr id="314" name="Google Shape;314;g22068e88a2f_0_268"/>
          <p:cNvSpPr txBox="1"/>
          <p:nvPr/>
        </p:nvSpPr>
        <p:spPr>
          <a:xfrm>
            <a:off x="589025" y="1091600"/>
            <a:ext cx="4086300" cy="32895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1000"/>
              </a:spcBef>
              <a:spcAft>
                <a:spcPts val="0"/>
              </a:spcAft>
              <a:buNone/>
            </a:pPr>
            <a:r>
              <a:rPr lang="es">
                <a:solidFill>
                  <a:schemeClr val="dk1"/>
                </a:solidFill>
                <a:latin typeface="Archivo Narrow"/>
                <a:ea typeface="Archivo Narrow"/>
                <a:cs typeface="Archivo Narrow"/>
                <a:sym typeface="Archivo Narrow"/>
              </a:rPr>
              <a:t>Un programa </a:t>
            </a:r>
            <a:r>
              <a:rPr b="1" lang="es">
                <a:solidFill>
                  <a:schemeClr val="dk1"/>
                </a:solidFill>
                <a:latin typeface="Archivo Narrow"/>
                <a:ea typeface="Archivo Narrow"/>
                <a:cs typeface="Archivo Narrow"/>
                <a:sym typeface="Archivo Narrow"/>
              </a:rPr>
              <a:t>informático</a:t>
            </a:r>
            <a:r>
              <a:rPr lang="es">
                <a:solidFill>
                  <a:schemeClr val="dk1"/>
                </a:solidFill>
                <a:latin typeface="Archivo Narrow"/>
                <a:ea typeface="Archivo Narrow"/>
                <a:cs typeface="Archivo Narrow"/>
                <a:sym typeface="Archivo Narrow"/>
              </a:rPr>
              <a:t> es una secuencia de </a:t>
            </a:r>
            <a:r>
              <a:rPr b="1" lang="es">
                <a:solidFill>
                  <a:schemeClr val="dk1"/>
                </a:solidFill>
                <a:latin typeface="Archivo Narrow"/>
                <a:ea typeface="Archivo Narrow"/>
                <a:cs typeface="Archivo Narrow"/>
                <a:sym typeface="Archivo Narrow"/>
              </a:rPr>
              <a:t>instrucciones</a:t>
            </a:r>
            <a:r>
              <a:rPr lang="es">
                <a:solidFill>
                  <a:schemeClr val="dk1"/>
                </a:solidFill>
                <a:latin typeface="Archivo Narrow"/>
                <a:ea typeface="Archivo Narrow"/>
                <a:cs typeface="Archivo Narrow"/>
                <a:sym typeface="Archivo Narrow"/>
              </a:rPr>
              <a:t> escritas en un</a:t>
            </a:r>
            <a:r>
              <a:rPr b="1" lang="es">
                <a:solidFill>
                  <a:schemeClr val="dk1"/>
                </a:solidFill>
                <a:latin typeface="Archivo Narrow"/>
                <a:ea typeface="Archivo Narrow"/>
                <a:cs typeface="Archivo Narrow"/>
                <a:sym typeface="Archivo Narrow"/>
              </a:rPr>
              <a:t> lenguaje de programación</a:t>
            </a:r>
            <a:r>
              <a:rPr lang="es">
                <a:solidFill>
                  <a:schemeClr val="dk1"/>
                </a:solidFill>
                <a:latin typeface="Archivo Narrow"/>
                <a:ea typeface="Archivo Narrow"/>
                <a:cs typeface="Archivo Narrow"/>
                <a:sym typeface="Archivo Narrow"/>
              </a:rPr>
              <a:t> que manipulan un conjunto de </a:t>
            </a:r>
            <a:r>
              <a:rPr b="1" lang="es">
                <a:solidFill>
                  <a:schemeClr val="dk1"/>
                </a:solidFill>
                <a:latin typeface="Archivo Narrow"/>
                <a:ea typeface="Archivo Narrow"/>
                <a:cs typeface="Archivo Narrow"/>
                <a:sym typeface="Archivo Narrow"/>
              </a:rPr>
              <a:t>datos</a:t>
            </a:r>
            <a:r>
              <a:rPr lang="es">
                <a:solidFill>
                  <a:schemeClr val="dk1"/>
                </a:solidFill>
                <a:latin typeface="Archivo Narrow"/>
                <a:ea typeface="Archivo Narrow"/>
                <a:cs typeface="Archivo Narrow"/>
                <a:sym typeface="Archivo Narrow"/>
              </a:rPr>
              <a:t> para resolver un </a:t>
            </a:r>
            <a:r>
              <a:rPr b="1" lang="es">
                <a:solidFill>
                  <a:schemeClr val="dk1"/>
                </a:solidFill>
                <a:latin typeface="Archivo Narrow"/>
                <a:ea typeface="Archivo Narrow"/>
                <a:cs typeface="Archivo Narrow"/>
                <a:sym typeface="Archivo Narrow"/>
              </a:rPr>
              <a:t>problema</a:t>
            </a:r>
            <a:r>
              <a:rPr lang="es">
                <a:solidFill>
                  <a:schemeClr val="dk1"/>
                </a:solidFill>
                <a:latin typeface="Archivo Narrow"/>
                <a:ea typeface="Archivo Narrow"/>
                <a:cs typeface="Archivo Narrow"/>
                <a:sym typeface="Archivo Narrow"/>
              </a:rPr>
              <a:t> o cumplir una función determinada. </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1000"/>
              </a:spcBef>
              <a:spcAft>
                <a:spcPts val="0"/>
              </a:spcAft>
              <a:buNone/>
            </a:pPr>
            <a:r>
              <a:rPr lang="es">
                <a:solidFill>
                  <a:schemeClr val="dk1"/>
                </a:solidFill>
                <a:latin typeface="Archivo Narrow"/>
                <a:ea typeface="Archivo Narrow"/>
                <a:cs typeface="Archivo Narrow"/>
                <a:sym typeface="Archivo Narrow"/>
              </a:rPr>
              <a:t>La creación de un programa informático implica la </a:t>
            </a:r>
            <a:r>
              <a:rPr b="1" lang="es">
                <a:solidFill>
                  <a:schemeClr val="dk1"/>
                </a:solidFill>
                <a:latin typeface="Archivo Narrow"/>
                <a:ea typeface="Archivo Narrow"/>
                <a:cs typeface="Archivo Narrow"/>
                <a:sym typeface="Archivo Narrow"/>
              </a:rPr>
              <a:t>traducción</a:t>
            </a:r>
            <a:r>
              <a:rPr lang="es">
                <a:solidFill>
                  <a:schemeClr val="dk1"/>
                </a:solidFill>
                <a:latin typeface="Archivo Narrow"/>
                <a:ea typeface="Archivo Narrow"/>
                <a:cs typeface="Archivo Narrow"/>
                <a:sym typeface="Archivo Narrow"/>
              </a:rPr>
              <a:t> de un </a:t>
            </a:r>
            <a:r>
              <a:rPr b="1" lang="es">
                <a:solidFill>
                  <a:schemeClr val="dk1"/>
                </a:solidFill>
                <a:latin typeface="Archivo Narrow"/>
                <a:ea typeface="Archivo Narrow"/>
                <a:cs typeface="Archivo Narrow"/>
                <a:sym typeface="Archivo Narrow"/>
              </a:rPr>
              <a:t>algoritmo</a:t>
            </a:r>
            <a:r>
              <a:rPr lang="es">
                <a:solidFill>
                  <a:schemeClr val="dk1"/>
                </a:solidFill>
                <a:latin typeface="Archivo Narrow"/>
                <a:ea typeface="Archivo Narrow"/>
                <a:cs typeface="Archivo Narrow"/>
                <a:sym typeface="Archivo Narrow"/>
              </a:rPr>
              <a:t>, concebido para resolver un problema, a un conjunto de instrucciones escritas en algún lenguaje de programación, para ser ejecutadas en un</a:t>
            </a:r>
            <a:r>
              <a:rPr b="1" lang="es">
                <a:solidFill>
                  <a:schemeClr val="dk1"/>
                </a:solidFill>
                <a:latin typeface="Archivo Narrow"/>
                <a:ea typeface="Archivo Narrow"/>
                <a:cs typeface="Archivo Narrow"/>
                <a:sym typeface="Archivo Narrow"/>
              </a:rPr>
              <a:t> dispositivo programable</a:t>
            </a:r>
            <a:r>
              <a:rPr lang="es">
                <a:solidFill>
                  <a:schemeClr val="dk1"/>
                </a:solidFill>
                <a:latin typeface="Archivo Narrow"/>
                <a:ea typeface="Archivo Narrow"/>
                <a:cs typeface="Archivo Narrow"/>
                <a:sym typeface="Archivo Narrow"/>
              </a:rPr>
              <a:t> (generalmente, una computadora).</a:t>
            </a:r>
            <a:endParaRPr>
              <a:solidFill>
                <a:schemeClr val="dk1"/>
              </a:solidFill>
              <a:latin typeface="Archivo Narrow"/>
              <a:ea typeface="Archivo Narrow"/>
              <a:cs typeface="Archivo Narrow"/>
              <a:sym typeface="Archivo Narrow"/>
            </a:endParaRPr>
          </a:p>
        </p:txBody>
      </p:sp>
      <p:pic>
        <p:nvPicPr>
          <p:cNvPr id="315" name="Google Shape;315;g22068e88a2f_0_268"/>
          <p:cNvPicPr preferRelativeResize="0"/>
          <p:nvPr/>
        </p:nvPicPr>
        <p:blipFill rotWithShape="1">
          <a:blip r:embed="rId4">
            <a:alphaModFix/>
          </a:blip>
          <a:srcRect b="0" l="0" r="25183" t="0"/>
          <a:stretch/>
        </p:blipFill>
        <p:spPr>
          <a:xfrm>
            <a:off x="4675325" y="276925"/>
            <a:ext cx="4160874" cy="41732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g22068e88a2f_0_274"/>
          <p:cNvSpPr txBox="1"/>
          <p:nvPr/>
        </p:nvSpPr>
        <p:spPr>
          <a:xfrm>
            <a:off x="589025" y="1419125"/>
            <a:ext cx="8182200" cy="29619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1000"/>
              </a:spcBef>
              <a:spcAft>
                <a:spcPts val="0"/>
              </a:spcAft>
              <a:buNone/>
            </a:pPr>
            <a:r>
              <a:rPr lang="es">
                <a:solidFill>
                  <a:schemeClr val="dk1"/>
                </a:solidFill>
                <a:latin typeface="Archivo Narrow"/>
                <a:ea typeface="Archivo Narrow"/>
                <a:cs typeface="Archivo Narrow"/>
                <a:sym typeface="Archivo Narrow"/>
              </a:rPr>
              <a:t>Son </a:t>
            </a:r>
            <a:r>
              <a:rPr b="1" lang="es">
                <a:solidFill>
                  <a:schemeClr val="dk1"/>
                </a:solidFill>
                <a:latin typeface="Archivo Narrow"/>
                <a:ea typeface="Archivo Narrow"/>
                <a:cs typeface="Archivo Narrow"/>
                <a:sym typeface="Archivo Narrow"/>
              </a:rPr>
              <a:t>herramientas</a:t>
            </a:r>
            <a:r>
              <a:rPr lang="es">
                <a:solidFill>
                  <a:schemeClr val="dk1"/>
                </a:solidFill>
                <a:latin typeface="Archivo Narrow"/>
                <a:ea typeface="Archivo Narrow"/>
                <a:cs typeface="Archivo Narrow"/>
                <a:sym typeface="Archivo Narrow"/>
              </a:rPr>
              <a:t> para el </a:t>
            </a:r>
            <a:r>
              <a:rPr b="1" lang="es">
                <a:solidFill>
                  <a:schemeClr val="dk1"/>
                </a:solidFill>
                <a:latin typeface="Archivo Narrow"/>
                <a:ea typeface="Archivo Narrow"/>
                <a:cs typeface="Archivo Narrow"/>
                <a:sym typeface="Archivo Narrow"/>
              </a:rPr>
              <a:t>desarrollo de software</a:t>
            </a:r>
            <a:r>
              <a:rPr lang="es">
                <a:solidFill>
                  <a:schemeClr val="dk1"/>
                </a:solidFill>
                <a:latin typeface="Archivo Narrow"/>
                <a:ea typeface="Archivo Narrow"/>
                <a:cs typeface="Archivo Narrow"/>
                <a:sym typeface="Archivo Narrow"/>
              </a:rPr>
              <a:t>, intermediarios entre los </a:t>
            </a:r>
            <a:r>
              <a:rPr b="1" lang="es">
                <a:solidFill>
                  <a:schemeClr val="dk1"/>
                </a:solidFill>
                <a:latin typeface="Archivo Narrow"/>
                <a:ea typeface="Archivo Narrow"/>
                <a:cs typeface="Archivo Narrow"/>
                <a:sym typeface="Archivo Narrow"/>
              </a:rPr>
              <a:t>programadores</a:t>
            </a:r>
            <a:r>
              <a:rPr lang="es">
                <a:solidFill>
                  <a:schemeClr val="dk1"/>
                </a:solidFill>
                <a:latin typeface="Archivo Narrow"/>
                <a:ea typeface="Archivo Narrow"/>
                <a:cs typeface="Archivo Narrow"/>
                <a:sym typeface="Archivo Narrow"/>
              </a:rPr>
              <a:t> y las </a:t>
            </a:r>
            <a:r>
              <a:rPr b="1" lang="es">
                <a:solidFill>
                  <a:schemeClr val="dk1"/>
                </a:solidFill>
                <a:latin typeface="Archivo Narrow"/>
                <a:ea typeface="Archivo Narrow"/>
                <a:cs typeface="Archivo Narrow"/>
                <a:sym typeface="Archivo Narrow"/>
              </a:rPr>
              <a:t>computadoras</a:t>
            </a:r>
            <a:r>
              <a:rPr lang="es">
                <a:solidFill>
                  <a:schemeClr val="dk1"/>
                </a:solidFill>
                <a:latin typeface="Archivo Narrow"/>
                <a:ea typeface="Archivo Narrow"/>
                <a:cs typeface="Archivo Narrow"/>
                <a:sym typeface="Archivo Narrow"/>
              </a:rPr>
              <a:t>. Estos lenguajes permiten a los programadores escribir instrucciones de manera comprensible, que luego son convertidas en código que la computadora puede ejecutar. Existen numerosos lenguajes de programación, cada uno con sus propias reglas de sintaxis y aplicaciones particulares</a:t>
            </a:r>
            <a:endParaRPr>
              <a:solidFill>
                <a:schemeClr val="dk1"/>
              </a:solidFill>
              <a:latin typeface="Archivo Narrow"/>
              <a:ea typeface="Archivo Narrow"/>
              <a:cs typeface="Archivo Narrow"/>
              <a:sym typeface="Archivo Narrow"/>
            </a:endParaRPr>
          </a:p>
        </p:txBody>
      </p:sp>
      <p:pic>
        <p:nvPicPr>
          <p:cNvPr id="321" name="Google Shape;321;g22068e88a2f_0_274"/>
          <p:cNvPicPr preferRelativeResize="0"/>
          <p:nvPr/>
        </p:nvPicPr>
        <p:blipFill>
          <a:blip r:embed="rId4">
            <a:alphaModFix/>
          </a:blip>
          <a:stretch>
            <a:fillRect/>
          </a:stretch>
        </p:blipFill>
        <p:spPr>
          <a:xfrm>
            <a:off x="753100" y="2674662"/>
            <a:ext cx="1681551" cy="1050976"/>
          </a:xfrm>
          <a:prstGeom prst="rect">
            <a:avLst/>
          </a:prstGeom>
          <a:noFill/>
          <a:ln>
            <a:noFill/>
          </a:ln>
        </p:spPr>
      </p:pic>
      <p:pic>
        <p:nvPicPr>
          <p:cNvPr id="322" name="Google Shape;322;g22068e88a2f_0_274"/>
          <p:cNvPicPr preferRelativeResize="0"/>
          <p:nvPr/>
        </p:nvPicPr>
        <p:blipFill>
          <a:blip r:embed="rId5">
            <a:alphaModFix/>
          </a:blip>
          <a:stretch>
            <a:fillRect/>
          </a:stretch>
        </p:blipFill>
        <p:spPr>
          <a:xfrm>
            <a:off x="4065713" y="2734412"/>
            <a:ext cx="931476" cy="931476"/>
          </a:xfrm>
          <a:prstGeom prst="rect">
            <a:avLst/>
          </a:prstGeom>
          <a:noFill/>
          <a:ln>
            <a:noFill/>
          </a:ln>
        </p:spPr>
      </p:pic>
      <p:pic>
        <p:nvPicPr>
          <p:cNvPr id="323" name="Google Shape;323;g22068e88a2f_0_274"/>
          <p:cNvPicPr preferRelativeResize="0"/>
          <p:nvPr/>
        </p:nvPicPr>
        <p:blipFill rotWithShape="1">
          <a:blip r:embed="rId6">
            <a:alphaModFix/>
          </a:blip>
          <a:srcRect b="6487" l="26873" r="27190" t="6199"/>
          <a:stretch/>
        </p:blipFill>
        <p:spPr>
          <a:xfrm>
            <a:off x="5214613" y="2985175"/>
            <a:ext cx="1081124" cy="1284250"/>
          </a:xfrm>
          <a:prstGeom prst="rect">
            <a:avLst/>
          </a:prstGeom>
          <a:noFill/>
          <a:ln>
            <a:noFill/>
          </a:ln>
        </p:spPr>
      </p:pic>
      <p:pic>
        <p:nvPicPr>
          <p:cNvPr id="324" name="Google Shape;324;g22068e88a2f_0_274"/>
          <p:cNvPicPr preferRelativeResize="0"/>
          <p:nvPr/>
        </p:nvPicPr>
        <p:blipFill>
          <a:blip r:embed="rId7">
            <a:alphaModFix/>
          </a:blip>
          <a:stretch>
            <a:fillRect/>
          </a:stretch>
        </p:blipFill>
        <p:spPr>
          <a:xfrm>
            <a:off x="6628225" y="2788857"/>
            <a:ext cx="1762675" cy="822587"/>
          </a:xfrm>
          <a:prstGeom prst="rect">
            <a:avLst/>
          </a:prstGeom>
          <a:noFill/>
          <a:ln>
            <a:noFill/>
          </a:ln>
        </p:spPr>
      </p:pic>
      <p:pic>
        <p:nvPicPr>
          <p:cNvPr id="325" name="Google Shape;325;g22068e88a2f_0_274"/>
          <p:cNvPicPr preferRelativeResize="0"/>
          <p:nvPr/>
        </p:nvPicPr>
        <p:blipFill rotWithShape="1">
          <a:blip r:embed="rId8">
            <a:alphaModFix/>
          </a:blip>
          <a:srcRect b="11108" l="8008" r="9175" t="4865"/>
          <a:stretch/>
        </p:blipFill>
        <p:spPr>
          <a:xfrm>
            <a:off x="2778963" y="3118437"/>
            <a:ext cx="931475" cy="1017725"/>
          </a:xfrm>
          <a:prstGeom prst="rect">
            <a:avLst/>
          </a:prstGeom>
          <a:noFill/>
          <a:ln>
            <a:noFill/>
          </a:ln>
        </p:spPr>
      </p:pic>
      <p:grpSp>
        <p:nvGrpSpPr>
          <p:cNvPr id="326" name="Google Shape;326;g22068e88a2f_0_274"/>
          <p:cNvGrpSpPr/>
          <p:nvPr/>
        </p:nvGrpSpPr>
        <p:grpSpPr>
          <a:xfrm>
            <a:off x="555362" y="631437"/>
            <a:ext cx="700421" cy="692039"/>
            <a:chOff x="0" y="0"/>
            <a:chExt cx="1867789" cy="1845437"/>
          </a:xfrm>
        </p:grpSpPr>
        <p:sp>
          <p:nvSpPr>
            <p:cNvPr id="327" name="Google Shape;327;g22068e88a2f_0_27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28" name="Google Shape;328;g22068e88a2f_0_27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 name="Google Shape;329;g22068e88a2f_0_274"/>
          <p:cNvSpPr txBox="1"/>
          <p:nvPr/>
        </p:nvSpPr>
        <p:spPr>
          <a:xfrm>
            <a:off x="1342696" y="719975"/>
            <a:ext cx="7317300" cy="53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500">
                <a:latin typeface="Archivo Black"/>
                <a:ea typeface="Archivo Black"/>
                <a:cs typeface="Archivo Black"/>
                <a:sym typeface="Archivo Black"/>
              </a:rPr>
              <a:t>Lenguajes de programación</a:t>
            </a:r>
            <a:endParaRPr sz="3500">
              <a:latin typeface="Archivo Black"/>
              <a:ea typeface="Archivo Black"/>
              <a:cs typeface="Archivo Black"/>
              <a:sym typeface="Archivo Black"/>
            </a:endParaRPr>
          </a:p>
        </p:txBody>
      </p:sp>
      <p:pic>
        <p:nvPicPr>
          <p:cNvPr id="330" name="Google Shape;330;g22068e88a2f_0_274"/>
          <p:cNvPicPr preferRelativeResize="0"/>
          <p:nvPr/>
        </p:nvPicPr>
        <p:blipFill>
          <a:blip r:embed="rId9">
            <a:alphaModFix/>
          </a:blip>
          <a:stretch>
            <a:fillRect/>
          </a:stretch>
        </p:blipFill>
        <p:spPr>
          <a:xfrm>
            <a:off x="637251" y="709151"/>
            <a:ext cx="536625" cy="536600"/>
          </a:xfrm>
          <a:prstGeom prst="rect">
            <a:avLst/>
          </a:prstGeom>
          <a:noFill/>
          <a:ln>
            <a:noFill/>
          </a:ln>
        </p:spPr>
      </p:pic>
      <p:cxnSp>
        <p:nvCxnSpPr>
          <p:cNvPr id="331" name="Google Shape;331;g22068e88a2f_0_27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2068e88a2f_0_31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41" name="Google Shape;341;g22068e88a2f_0_317"/>
          <p:cNvGrpSpPr/>
          <p:nvPr/>
        </p:nvGrpSpPr>
        <p:grpSpPr>
          <a:xfrm>
            <a:off x="2935991" y="1915273"/>
            <a:ext cx="995192" cy="1109627"/>
            <a:chOff x="0" y="-9525"/>
            <a:chExt cx="354123" cy="394843"/>
          </a:xfrm>
        </p:grpSpPr>
        <p:sp>
          <p:nvSpPr>
            <p:cNvPr id="342" name="Google Shape;342;g22068e88a2f_0_317"/>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343" name="Google Shape;343;g22068e88a2f_0_317"/>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4" name="Google Shape;344;g22068e88a2f_0_317"/>
          <p:cNvSpPr txBox="1"/>
          <p:nvPr/>
        </p:nvSpPr>
        <p:spPr>
          <a:xfrm>
            <a:off x="4071420" y="2084925"/>
            <a:ext cx="2136600" cy="8004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1" lang="es" sz="5200">
                <a:solidFill>
                  <a:srgbClr val="434343"/>
                </a:solidFill>
                <a:latin typeface="Archivo Narrow"/>
                <a:ea typeface="Archivo Narrow"/>
                <a:cs typeface="Archivo Narrow"/>
                <a:sym typeface="Archivo Narrow"/>
              </a:rPr>
              <a:t>Python</a:t>
            </a:r>
            <a:endParaRPr sz="700"/>
          </a:p>
        </p:txBody>
      </p:sp>
      <p:pic>
        <p:nvPicPr>
          <p:cNvPr id="345" name="Google Shape;345;g22068e88a2f_0_317"/>
          <p:cNvPicPr preferRelativeResize="0"/>
          <p:nvPr/>
        </p:nvPicPr>
        <p:blipFill>
          <a:blip r:embed="rId4">
            <a:alphaModFix/>
          </a:blip>
          <a:stretch>
            <a:fillRect/>
          </a:stretch>
        </p:blipFill>
        <p:spPr>
          <a:xfrm>
            <a:off x="3044563" y="2081063"/>
            <a:ext cx="778051" cy="778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g22068e88a2f_0_289"/>
          <p:cNvSpPr txBox="1"/>
          <p:nvPr/>
        </p:nvSpPr>
        <p:spPr>
          <a:xfrm>
            <a:off x="589025" y="1446825"/>
            <a:ext cx="8182200" cy="29343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Python es un lenguaje de programación de alto nivel. Sus principales características son:</a:t>
            </a:r>
            <a:endParaRPr>
              <a:solidFill>
                <a:schemeClr val="dk1"/>
              </a:solidFill>
              <a:latin typeface="Archivo Narrow"/>
              <a:ea typeface="Archivo Narrow"/>
              <a:cs typeface="Archivo Narrow"/>
              <a:sym typeface="Archivo Narrow"/>
            </a:endParaRPr>
          </a:p>
          <a:p>
            <a:pPr indent="0" lvl="0" marL="0" marR="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Multiparadigma: </a:t>
            </a:r>
            <a:r>
              <a:rPr lang="es">
                <a:solidFill>
                  <a:schemeClr val="dk1"/>
                </a:solidFill>
                <a:latin typeface="Archivo Narrow"/>
                <a:ea typeface="Archivo Narrow"/>
                <a:cs typeface="Archivo Narrow"/>
                <a:sym typeface="Archivo Narrow"/>
              </a:rPr>
              <a:t>Soporta programación </a:t>
            </a:r>
            <a:r>
              <a:rPr lang="es">
                <a:solidFill>
                  <a:schemeClr val="dk1"/>
                </a:solidFill>
                <a:latin typeface="Archivo Narrow"/>
                <a:ea typeface="Archivo Narrow"/>
                <a:cs typeface="Archivo Narrow"/>
                <a:sym typeface="Archivo Narrow"/>
              </a:rPr>
              <a:t>imperativa</a:t>
            </a:r>
            <a:r>
              <a:rPr lang="es">
                <a:solidFill>
                  <a:schemeClr val="dk1"/>
                </a:solidFill>
                <a:latin typeface="Archivo Narrow"/>
                <a:ea typeface="Archivo Narrow"/>
                <a:cs typeface="Archivo Narrow"/>
                <a:sym typeface="Archivo Narrow"/>
              </a:rPr>
              <a:t>, orientada a objetos y funcional.</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Multiplataforma:</a:t>
            </a:r>
            <a:r>
              <a:rPr lang="es">
                <a:solidFill>
                  <a:schemeClr val="dk1"/>
                </a:solidFill>
                <a:latin typeface="Archivo Narrow"/>
                <a:ea typeface="Archivo Narrow"/>
                <a:cs typeface="Archivo Narrow"/>
                <a:sym typeface="Archivo Narrow"/>
              </a:rPr>
              <a:t> El código que escribimos funciona en Windows, Linux, Mac OS, Android, entre otros</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Dinámica y fuertemente tipado:</a:t>
            </a:r>
            <a:r>
              <a:rPr lang="es">
                <a:solidFill>
                  <a:schemeClr val="dk1"/>
                </a:solidFill>
                <a:latin typeface="Archivo Narrow"/>
                <a:ea typeface="Archivo Narrow"/>
                <a:cs typeface="Archivo Narrow"/>
                <a:sym typeface="Archivo Narrow"/>
              </a:rPr>
              <a:t> El tipo de las variables se decide en tiempo de ejecución. </a:t>
            </a:r>
            <a:endParaRPr>
              <a:solidFill>
                <a:schemeClr val="dk1"/>
              </a:solidFill>
              <a:latin typeface="Archivo Narrow"/>
              <a:ea typeface="Archivo Narrow"/>
              <a:cs typeface="Archivo Narrow"/>
              <a:sym typeface="Archivo Narrow"/>
            </a:endParaRPr>
          </a:p>
          <a:p>
            <a:pPr indent="-317500" lvl="0" marL="457200" marR="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Interpretado: </a:t>
            </a:r>
            <a:r>
              <a:rPr lang="es">
                <a:solidFill>
                  <a:schemeClr val="dk1"/>
                </a:solidFill>
                <a:latin typeface="Archivo Narrow"/>
                <a:ea typeface="Archivo Narrow"/>
                <a:cs typeface="Archivo Narrow"/>
                <a:sym typeface="Archivo Narrow"/>
              </a:rPr>
              <a:t>El código se ejecuta a medida que se lee.</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Open source: </a:t>
            </a:r>
            <a:r>
              <a:rPr lang="es">
                <a:solidFill>
                  <a:schemeClr val="dk1"/>
                </a:solidFill>
                <a:latin typeface="Archivo Narrow"/>
                <a:ea typeface="Archivo Narrow"/>
                <a:cs typeface="Archivo Narrow"/>
                <a:sym typeface="Archivo Narrow"/>
              </a:rPr>
              <a:t>es completamente libre para ser utilizado y redistribuido.</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Versátil</a:t>
            </a:r>
            <a:r>
              <a:rPr lang="es">
                <a:solidFill>
                  <a:schemeClr val="dk1"/>
                </a:solidFill>
                <a:latin typeface="Archivo Narrow"/>
                <a:ea typeface="Archivo Narrow"/>
                <a:cs typeface="Archivo Narrow"/>
                <a:sym typeface="Archivo Narrow"/>
              </a:rPr>
              <a:t>: Librería estándar muy amplia, y dispone de cientos de librerías específicas.</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Polivalente: </a:t>
            </a:r>
            <a:r>
              <a:rPr lang="es">
                <a:solidFill>
                  <a:schemeClr val="dk1"/>
                </a:solidFill>
                <a:latin typeface="Archivo Narrow"/>
                <a:ea typeface="Archivo Narrow"/>
                <a:cs typeface="Archivo Narrow"/>
                <a:sym typeface="Archivo Narrow"/>
              </a:rPr>
              <a:t>permite desarrollar aplicaciones de escritorio, aplicaciones de servidor y aplicaciones web.</a:t>
            </a:r>
            <a:endParaRPr>
              <a:solidFill>
                <a:schemeClr val="dk1"/>
              </a:solidFill>
              <a:latin typeface="Archivo Narrow"/>
              <a:ea typeface="Archivo Narrow"/>
              <a:cs typeface="Archivo Narrow"/>
              <a:sym typeface="Archivo Narrow"/>
            </a:endParaRPr>
          </a:p>
          <a:p>
            <a:pPr indent="0" lvl="0" marL="0" rtl="0" algn="l">
              <a:spcBef>
                <a:spcPts val="1000"/>
              </a:spcBef>
              <a:spcAft>
                <a:spcPts val="0"/>
              </a:spcAft>
              <a:buClr>
                <a:schemeClr val="dk1"/>
              </a:buClr>
              <a:buSzPts val="1100"/>
              <a:buFont typeface="Arial"/>
              <a:buNone/>
            </a:pPr>
            <a:r>
              <a:t/>
            </a:r>
            <a:endParaRPr sz="1200">
              <a:latin typeface="Archivo Narrow"/>
              <a:ea typeface="Archivo Narrow"/>
              <a:cs typeface="Archivo Narrow"/>
              <a:sym typeface="Archivo Narrow"/>
            </a:endParaRPr>
          </a:p>
          <a:p>
            <a:pPr indent="0" lvl="0" marL="0" marR="0" rtl="0" algn="l">
              <a:lnSpc>
                <a:spcPct val="100000"/>
              </a:lnSpc>
              <a:spcBef>
                <a:spcPts val="1000"/>
              </a:spcBef>
              <a:spcAft>
                <a:spcPts val="0"/>
              </a:spcAft>
              <a:buNone/>
            </a:pPr>
            <a:r>
              <a:t/>
            </a:r>
            <a:endParaRPr sz="1200">
              <a:latin typeface="Archivo Narrow"/>
              <a:ea typeface="Archivo Narrow"/>
              <a:cs typeface="Archivo Narrow"/>
              <a:sym typeface="Archivo Narrow"/>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cxnSp>
        <p:nvCxnSpPr>
          <p:cNvPr id="351" name="Google Shape;351;g22068e88a2f_0_28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52" name="Google Shape;352;g22068e88a2f_0_289"/>
          <p:cNvGrpSpPr/>
          <p:nvPr/>
        </p:nvGrpSpPr>
        <p:grpSpPr>
          <a:xfrm>
            <a:off x="555362" y="631437"/>
            <a:ext cx="700421" cy="692039"/>
            <a:chOff x="0" y="0"/>
            <a:chExt cx="1867789" cy="1845437"/>
          </a:xfrm>
        </p:grpSpPr>
        <p:sp>
          <p:nvSpPr>
            <p:cNvPr id="353" name="Google Shape;353;g22068e88a2f_0_28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54" name="Google Shape;354;g22068e88a2f_0_28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g22068e88a2f_0_289"/>
          <p:cNvSpPr txBox="1"/>
          <p:nvPr/>
        </p:nvSpPr>
        <p:spPr>
          <a:xfrm>
            <a:off x="1342696" y="719975"/>
            <a:ext cx="7317300" cy="53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500">
                <a:latin typeface="Archivo Black"/>
                <a:ea typeface="Archivo Black"/>
                <a:cs typeface="Archivo Black"/>
                <a:sym typeface="Archivo Black"/>
              </a:rPr>
              <a:t>Python</a:t>
            </a:r>
            <a:endParaRPr sz="3500">
              <a:latin typeface="Archivo Black"/>
              <a:ea typeface="Archivo Black"/>
              <a:cs typeface="Archivo Black"/>
              <a:sym typeface="Archivo Black"/>
            </a:endParaRPr>
          </a:p>
        </p:txBody>
      </p:sp>
      <p:pic>
        <p:nvPicPr>
          <p:cNvPr id="356" name="Google Shape;356;g22068e88a2f_0_289"/>
          <p:cNvPicPr preferRelativeResize="0"/>
          <p:nvPr/>
        </p:nvPicPr>
        <p:blipFill>
          <a:blip r:embed="rId4">
            <a:alphaModFix/>
          </a:blip>
          <a:stretch>
            <a:fillRect/>
          </a:stretch>
        </p:blipFill>
        <p:spPr>
          <a:xfrm>
            <a:off x="637251" y="709151"/>
            <a:ext cx="536625" cy="5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g22068e88a2f_0_304"/>
          <p:cNvSpPr txBox="1"/>
          <p:nvPr/>
        </p:nvSpPr>
        <p:spPr>
          <a:xfrm>
            <a:off x="589025" y="1618725"/>
            <a:ext cx="8182200" cy="27624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Facilidad de Aprendizaje</a:t>
            </a:r>
            <a:endParaRPr b="1">
              <a:solidFill>
                <a:schemeClr val="dk1"/>
              </a:solidFill>
              <a:latin typeface="Archivo Narrow"/>
              <a:ea typeface="Archivo Narrow"/>
              <a:cs typeface="Archivo Narrow"/>
              <a:sym typeface="Archivo Narrow"/>
            </a:endParaRPr>
          </a:p>
          <a:p>
            <a:pPr indent="-317500" lvl="1" marL="9144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Python está diseñado para ser fácil de aprender y usar, </a:t>
            </a:r>
            <a:r>
              <a:rPr lang="es">
                <a:solidFill>
                  <a:schemeClr val="dk1"/>
                </a:solidFill>
                <a:latin typeface="Archivo Narrow"/>
                <a:ea typeface="Archivo Narrow"/>
                <a:cs typeface="Archivo Narrow"/>
                <a:sym typeface="Archivo Narrow"/>
              </a:rPr>
              <a:t> debido a su sintaxis clara y legible. E</a:t>
            </a:r>
            <a:r>
              <a:rPr lang="es">
                <a:solidFill>
                  <a:schemeClr val="dk1"/>
                </a:solidFill>
                <a:latin typeface="Archivo Narrow"/>
                <a:ea typeface="Archivo Narrow"/>
                <a:cs typeface="Archivo Narrow"/>
                <a:sym typeface="Archivo Narrow"/>
              </a:rPr>
              <a:t>s ideal para los nuevos programadores.</a:t>
            </a:r>
            <a:endParaRPr>
              <a:solidFill>
                <a:schemeClr val="dk1"/>
              </a:solidFill>
              <a:latin typeface="Archivo Narrow"/>
              <a:ea typeface="Archivo Narrow"/>
              <a:cs typeface="Archivo Narrow"/>
              <a:sym typeface="Archivo Narrow"/>
            </a:endParaRPr>
          </a:p>
          <a:p>
            <a:pPr indent="0" lvl="0" marL="91440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Amplia Comunidad y Recursos</a:t>
            </a:r>
            <a:endParaRPr b="1">
              <a:solidFill>
                <a:schemeClr val="dk1"/>
              </a:solidFill>
              <a:latin typeface="Archivo Narrow"/>
              <a:ea typeface="Archivo Narrow"/>
              <a:cs typeface="Archivo Narrow"/>
              <a:sym typeface="Archivo Narrow"/>
            </a:endParaRPr>
          </a:p>
          <a:p>
            <a:pPr indent="-317500" lvl="1" marL="9144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Enorme comunidad de desarrolladores, abundancia de recursos educativos, tutoriales y documentación.</a:t>
            </a:r>
            <a:endParaRPr>
              <a:solidFill>
                <a:schemeClr val="dk1"/>
              </a:solidFill>
              <a:latin typeface="Archivo Narrow"/>
              <a:ea typeface="Archivo Narrow"/>
              <a:cs typeface="Archivo Narrow"/>
              <a:sym typeface="Archivo Narrow"/>
            </a:endParaRPr>
          </a:p>
          <a:p>
            <a:pPr indent="0" lvl="0" marL="91440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Uso en Diversos Campos</a:t>
            </a:r>
            <a:endParaRPr b="1">
              <a:solidFill>
                <a:schemeClr val="dk1"/>
              </a:solidFill>
              <a:latin typeface="Archivo Narrow"/>
              <a:ea typeface="Archivo Narrow"/>
              <a:cs typeface="Archivo Narrow"/>
              <a:sym typeface="Archivo Narrow"/>
            </a:endParaRPr>
          </a:p>
          <a:p>
            <a:pPr indent="-317500" lvl="1" marL="9144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Ampliamente utilizado en desarrollo web (Django, Flask), ciencia de datos (NumPy, Pandas), inteligencia artificial (TensorFlow, PyTorch), automatización, scripting, etc.</a:t>
            </a:r>
            <a:endParaRPr sz="1200">
              <a:solidFill>
                <a:schemeClr val="dk2"/>
              </a:solidFill>
              <a:latin typeface="Archivo Narrow"/>
              <a:ea typeface="Archivo Narrow"/>
              <a:cs typeface="Archivo Narrow"/>
              <a:sym typeface="Archivo Narrow"/>
            </a:endParaRPr>
          </a:p>
        </p:txBody>
      </p:sp>
      <p:cxnSp>
        <p:nvCxnSpPr>
          <p:cNvPr id="362" name="Google Shape;362;g22068e88a2f_0_30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63" name="Google Shape;363;g22068e88a2f_0_304"/>
          <p:cNvGrpSpPr/>
          <p:nvPr/>
        </p:nvGrpSpPr>
        <p:grpSpPr>
          <a:xfrm>
            <a:off x="555362" y="631437"/>
            <a:ext cx="700421" cy="692039"/>
            <a:chOff x="0" y="0"/>
            <a:chExt cx="1867789" cy="1845437"/>
          </a:xfrm>
        </p:grpSpPr>
        <p:sp>
          <p:nvSpPr>
            <p:cNvPr id="364" name="Google Shape;364;g22068e88a2f_0_30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65" name="Google Shape;365;g22068e88a2f_0_30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g22068e88a2f_0_304"/>
          <p:cNvSpPr txBox="1"/>
          <p:nvPr/>
        </p:nvSpPr>
        <p:spPr>
          <a:xfrm>
            <a:off x="1342696" y="719975"/>
            <a:ext cx="7317300" cy="53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500">
                <a:latin typeface="Archivo Black"/>
                <a:ea typeface="Archivo Black"/>
                <a:cs typeface="Archivo Black"/>
                <a:sym typeface="Archivo Black"/>
              </a:rPr>
              <a:t>¿Por qué estudiamos Python?</a:t>
            </a:r>
            <a:endParaRPr sz="3500">
              <a:latin typeface="Archivo Black"/>
              <a:ea typeface="Archivo Black"/>
              <a:cs typeface="Archivo Black"/>
              <a:sym typeface="Archivo Black"/>
            </a:endParaRPr>
          </a:p>
        </p:txBody>
      </p:sp>
      <p:pic>
        <p:nvPicPr>
          <p:cNvPr id="367" name="Google Shape;367;g22068e88a2f_0_304"/>
          <p:cNvPicPr preferRelativeResize="0"/>
          <p:nvPr/>
        </p:nvPicPr>
        <p:blipFill>
          <a:blip r:embed="rId4">
            <a:alphaModFix/>
          </a:blip>
          <a:stretch>
            <a:fillRect/>
          </a:stretch>
        </p:blipFill>
        <p:spPr>
          <a:xfrm>
            <a:off x="637251" y="709151"/>
            <a:ext cx="536625" cy="53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g22068e88a2f_0_311"/>
          <p:cNvSpPr txBox="1"/>
          <p:nvPr/>
        </p:nvSpPr>
        <p:spPr>
          <a:xfrm>
            <a:off x="530050" y="641475"/>
            <a:ext cx="40923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SzPts val="1100"/>
              <a:buNone/>
            </a:pPr>
            <a:r>
              <a:rPr lang="es" sz="1800">
                <a:latin typeface="Archivo Black"/>
                <a:ea typeface="Archivo Black"/>
                <a:cs typeface="Archivo Black"/>
                <a:sym typeface="Archivo Black"/>
              </a:rPr>
              <a:t>OTRAS CARACTERÍSTICAS</a:t>
            </a:r>
            <a:endParaRPr sz="1800">
              <a:latin typeface="Archivo Black"/>
              <a:ea typeface="Archivo Black"/>
              <a:cs typeface="Archivo Black"/>
              <a:sym typeface="Archivo Black"/>
            </a:endParaRPr>
          </a:p>
        </p:txBody>
      </p:sp>
      <p:sp>
        <p:nvSpPr>
          <p:cNvPr id="373" name="Google Shape;373;g22068e88a2f_0_311"/>
          <p:cNvSpPr txBox="1"/>
          <p:nvPr/>
        </p:nvSpPr>
        <p:spPr>
          <a:xfrm>
            <a:off x="589025" y="1086850"/>
            <a:ext cx="4092300" cy="32943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Rápido Prototipado y </a:t>
            </a:r>
            <a:r>
              <a:rPr b="1" lang="es">
                <a:solidFill>
                  <a:schemeClr val="dk1"/>
                </a:solidFill>
                <a:latin typeface="Archivo Narrow"/>
                <a:ea typeface="Archivo Narrow"/>
                <a:cs typeface="Archivo Narrow"/>
                <a:sym typeface="Archivo Narrow"/>
              </a:rPr>
              <a:t>Desarrollo</a:t>
            </a:r>
            <a:endParaRPr b="1">
              <a:solidFill>
                <a:schemeClr val="dk1"/>
              </a:solidFill>
              <a:latin typeface="Archivo Narrow"/>
              <a:ea typeface="Archivo Narrow"/>
              <a:cs typeface="Archivo Narrow"/>
              <a:sym typeface="Archivo Narrow"/>
            </a:endParaRPr>
          </a:p>
          <a:p>
            <a:pPr indent="-317500" lvl="1" marL="9144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Facilita el desarrollo rápido de prototipos, p</a:t>
            </a:r>
            <a:r>
              <a:rPr lang="es">
                <a:solidFill>
                  <a:schemeClr val="dk1"/>
                </a:solidFill>
                <a:latin typeface="Archivo Narrow"/>
                <a:ea typeface="Archivo Narrow"/>
                <a:cs typeface="Archivo Narrow"/>
                <a:sym typeface="Archivo Narrow"/>
              </a:rPr>
              <a:t>ermi</a:t>
            </a:r>
            <a:r>
              <a:rPr lang="es">
                <a:solidFill>
                  <a:schemeClr val="dk1"/>
                </a:solidFill>
                <a:latin typeface="Archivo Narrow"/>
                <a:ea typeface="Archivo Narrow"/>
                <a:cs typeface="Archivo Narrow"/>
                <a:sym typeface="Archivo Narrow"/>
              </a:rPr>
              <a:t>ti</a:t>
            </a:r>
            <a:r>
              <a:rPr lang="es">
                <a:solidFill>
                  <a:schemeClr val="dk1"/>
                </a:solidFill>
                <a:latin typeface="Archivo Narrow"/>
                <a:ea typeface="Archivo Narrow"/>
                <a:cs typeface="Archivo Narrow"/>
                <a:sym typeface="Archivo Narrow"/>
              </a:rPr>
              <a:t>e</a:t>
            </a:r>
            <a:r>
              <a:rPr lang="es">
                <a:solidFill>
                  <a:schemeClr val="dk1"/>
                </a:solidFill>
                <a:latin typeface="Archivo Narrow"/>
                <a:ea typeface="Archivo Narrow"/>
                <a:cs typeface="Archivo Narrow"/>
                <a:sym typeface="Archivo Narrow"/>
              </a:rPr>
              <a:t>ndo</a:t>
            </a:r>
            <a:r>
              <a:rPr lang="es">
                <a:solidFill>
                  <a:schemeClr val="dk1"/>
                </a:solidFill>
                <a:latin typeface="Archivo Narrow"/>
                <a:ea typeface="Archivo Narrow"/>
                <a:cs typeface="Archivo Narrow"/>
                <a:sym typeface="Archivo Narrow"/>
              </a:rPr>
              <a:t> a los estudiantes experimentar y visualizar resultados rápidamente.</a:t>
            </a:r>
            <a:endParaRPr>
              <a:solidFill>
                <a:schemeClr val="dk1"/>
              </a:solidFill>
              <a:latin typeface="Archivo Narrow"/>
              <a:ea typeface="Archivo Narrow"/>
              <a:cs typeface="Archivo Narrow"/>
              <a:sym typeface="Archivo Narrow"/>
            </a:endParaRPr>
          </a:p>
          <a:p>
            <a:pPr indent="0" lvl="0" marL="91440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b="1" lang="es">
                <a:solidFill>
                  <a:schemeClr val="dk1"/>
                </a:solidFill>
                <a:latin typeface="Archivo Narrow"/>
                <a:ea typeface="Archivo Narrow"/>
                <a:cs typeface="Archivo Narrow"/>
                <a:sym typeface="Archivo Narrow"/>
              </a:rPr>
              <a:t>Gran </a:t>
            </a:r>
            <a:r>
              <a:rPr b="1" lang="es">
                <a:solidFill>
                  <a:schemeClr val="dk1"/>
                </a:solidFill>
                <a:latin typeface="Archivo Narrow"/>
                <a:ea typeface="Archivo Narrow"/>
                <a:cs typeface="Archivo Narrow"/>
                <a:sym typeface="Archivo Narrow"/>
              </a:rPr>
              <a:t>Soporte para Estructuras de Datos y Algoritmos</a:t>
            </a:r>
            <a:endParaRPr b="1">
              <a:solidFill>
                <a:schemeClr val="dk1"/>
              </a:solidFill>
              <a:latin typeface="Archivo Narrow"/>
              <a:ea typeface="Archivo Narrow"/>
              <a:cs typeface="Archivo Narrow"/>
              <a:sym typeface="Archivo Narrow"/>
            </a:endParaRPr>
          </a:p>
          <a:p>
            <a:pPr indent="-317500" lvl="1" marL="9144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Ofrece una amplia gama de estructuras de datos y bibliotecas que facilitan la implementación de algoritmos.</a:t>
            </a:r>
            <a:endParaRPr sz="1800">
              <a:solidFill>
                <a:schemeClr val="dk2"/>
              </a:solidFill>
            </a:endParaRPr>
          </a:p>
        </p:txBody>
      </p:sp>
      <p:pic>
        <p:nvPicPr>
          <p:cNvPr id="374" name="Google Shape;374;g22068e88a2f_0_311"/>
          <p:cNvPicPr preferRelativeResize="0"/>
          <p:nvPr/>
        </p:nvPicPr>
        <p:blipFill rotWithShape="1">
          <a:blip r:embed="rId4">
            <a:alphaModFix/>
          </a:blip>
          <a:srcRect b="0" l="34910" r="8910" t="0"/>
          <a:stretch/>
        </p:blipFill>
        <p:spPr>
          <a:xfrm>
            <a:off x="4750525" y="269475"/>
            <a:ext cx="4092301" cy="4161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2f22587397b_2_7"/>
          <p:cNvSpPr/>
          <p:nvPr/>
        </p:nvSpPr>
        <p:spPr>
          <a:xfrm>
            <a:off x="835600" y="1894775"/>
            <a:ext cx="7531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2f22587397b_2_7"/>
          <p:cNvSpPr txBox="1"/>
          <p:nvPr/>
        </p:nvSpPr>
        <p:spPr>
          <a:xfrm>
            <a:off x="623350" y="1894775"/>
            <a:ext cx="7955700" cy="103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3900" u="none" cap="none" strike="noStrike">
                <a:solidFill>
                  <a:srgbClr val="434343"/>
                </a:solidFill>
                <a:latin typeface="Archivo"/>
                <a:ea typeface="Archivo"/>
                <a:cs typeface="Archivo"/>
                <a:sym typeface="Archivo"/>
              </a:rPr>
              <a:t>¡</a:t>
            </a:r>
            <a:r>
              <a:rPr b="1" lang="es" sz="3900">
                <a:solidFill>
                  <a:srgbClr val="434343"/>
                </a:solidFill>
                <a:latin typeface="Archivo"/>
                <a:ea typeface="Archivo"/>
                <a:cs typeface="Archivo"/>
                <a:sym typeface="Archivo"/>
              </a:rPr>
              <a:t>Nos vemos la próxima clase</a:t>
            </a:r>
            <a:r>
              <a:rPr b="1" i="0" lang="es" sz="3900" u="none" cap="none" strike="noStrike">
                <a:solidFill>
                  <a:srgbClr val="434343"/>
                </a:solidFill>
                <a:latin typeface="Archivo"/>
                <a:ea typeface="Archivo"/>
                <a:cs typeface="Archivo"/>
                <a:sym typeface="Archivo"/>
              </a:rPr>
              <a:t>! </a:t>
            </a:r>
            <a:r>
              <a:rPr b="1" i="0" lang="es" sz="3300" u="none" cap="none" strike="noStrike">
                <a:solidFill>
                  <a:srgbClr val="434343"/>
                </a:solidFill>
                <a:latin typeface="Archivo"/>
                <a:ea typeface="Archivo"/>
                <a:cs typeface="Archivo"/>
                <a:sym typeface="Archivo"/>
              </a:rPr>
              <a:t>🚀</a:t>
            </a:r>
            <a:endParaRPr b="1" i="0" sz="3300" u="none" cap="none" strike="noStrike">
              <a:solidFill>
                <a:srgbClr val="434343"/>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g2f22587397b_2_15"/>
          <p:cNvSpPr txBox="1"/>
          <p:nvPr/>
        </p:nvSpPr>
        <p:spPr>
          <a:xfrm>
            <a:off x="3714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0" name="Google Shape;70;g2f22587397b_2_15"/>
          <p:cNvSpPr txBox="1"/>
          <p:nvPr/>
        </p:nvSpPr>
        <p:spPr>
          <a:xfrm>
            <a:off x="4697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01.</a:t>
            </a:r>
            <a:endParaRPr b="0" i="0" sz="3000" u="none" cap="none" strike="noStrike">
              <a:solidFill>
                <a:schemeClr val="lt1"/>
              </a:solidFill>
              <a:latin typeface="Archivo Black"/>
              <a:ea typeface="Archivo Black"/>
              <a:cs typeface="Archivo Black"/>
              <a:sym typeface="Archivo Black"/>
            </a:endParaRPr>
          </a:p>
        </p:txBody>
      </p:sp>
      <p:sp>
        <p:nvSpPr>
          <p:cNvPr id="71" name="Google Shape;71;g2f22587397b_2_15"/>
          <p:cNvSpPr txBox="1"/>
          <p:nvPr/>
        </p:nvSpPr>
        <p:spPr>
          <a:xfrm>
            <a:off x="3559255" y="2069275"/>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Archivo Thin"/>
                <a:ea typeface="Archivo Thin"/>
                <a:cs typeface="Archivo Thin"/>
                <a:sym typeface="Archivo Thin"/>
              </a:rPr>
              <a:t>Bienvenida</a:t>
            </a:r>
            <a:endParaRPr b="0" i="0" sz="1600" u="none" cap="none" strike="noStrike">
              <a:solidFill>
                <a:schemeClr val="lt1"/>
              </a:solidFill>
              <a:latin typeface="Archivo Thin"/>
              <a:ea typeface="Archivo Thin"/>
              <a:cs typeface="Archivo Thin"/>
              <a:sym typeface="Archivo Thin"/>
            </a:endParaRPr>
          </a:p>
        </p:txBody>
      </p:sp>
      <p:sp>
        <p:nvSpPr>
          <p:cNvPr id="72" name="Google Shape;72;g2f22587397b_2_15"/>
          <p:cNvSpPr txBox="1"/>
          <p:nvPr/>
        </p:nvSpPr>
        <p:spPr>
          <a:xfrm>
            <a:off x="3192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Introducción al curso.</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Conceptos básicos: hardware, software, programa.</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Concepto de algoritmo.</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Introducción a Python</a:t>
            </a:r>
            <a:endParaRPr sz="1000">
              <a:solidFill>
                <a:schemeClr val="lt1"/>
              </a:solidFill>
              <a:latin typeface="Archivo Thin"/>
              <a:ea typeface="Archivo Thin"/>
              <a:cs typeface="Archivo Thin"/>
              <a:sym typeface="Archivo Thin"/>
            </a:endParaRPr>
          </a:p>
        </p:txBody>
      </p:sp>
      <p:sp>
        <p:nvSpPr>
          <p:cNvPr id="73" name="Google Shape;73;g2f22587397b_2_15"/>
          <p:cNvSpPr txBox="1"/>
          <p:nvPr/>
        </p:nvSpPr>
        <p:spPr>
          <a:xfrm>
            <a:off x="6295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4" name="Google Shape;74;g2f22587397b_2_15"/>
          <p:cNvSpPr txBox="1"/>
          <p:nvPr/>
        </p:nvSpPr>
        <p:spPr>
          <a:xfrm>
            <a:off x="7278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02.</a:t>
            </a:r>
            <a:endParaRPr b="0" i="0" sz="3000" u="none" cap="none" strike="noStrike">
              <a:solidFill>
                <a:schemeClr val="lt1"/>
              </a:solidFill>
              <a:latin typeface="Archivo Black"/>
              <a:ea typeface="Archivo Black"/>
              <a:cs typeface="Archivo Black"/>
              <a:sym typeface="Archivo Black"/>
            </a:endParaRPr>
          </a:p>
        </p:txBody>
      </p:sp>
      <p:sp>
        <p:nvSpPr>
          <p:cNvPr id="75" name="Google Shape;75;g2f22587397b_2_15"/>
          <p:cNvSpPr txBox="1"/>
          <p:nvPr/>
        </p:nvSpPr>
        <p:spPr>
          <a:xfrm>
            <a:off x="6140255" y="2069275"/>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lt1"/>
                </a:solidFill>
                <a:latin typeface="Archivo Thin"/>
                <a:ea typeface="Archivo Thin"/>
                <a:cs typeface="Archivo Thin"/>
                <a:sym typeface="Archivo Thin"/>
              </a:rPr>
              <a:t>Intro a Python</a:t>
            </a:r>
            <a:endParaRPr b="0" i="0" sz="1600" u="none" cap="none" strike="noStrike">
              <a:solidFill>
                <a:schemeClr val="lt1"/>
              </a:solidFill>
              <a:latin typeface="Archivo Thin"/>
              <a:ea typeface="Archivo Thin"/>
              <a:cs typeface="Archivo Thin"/>
              <a:sym typeface="Archivo Thin"/>
            </a:endParaRPr>
          </a:p>
        </p:txBody>
      </p:sp>
      <p:sp>
        <p:nvSpPr>
          <p:cNvPr id="76" name="Google Shape;76;g2f22587397b_2_15"/>
          <p:cNvSpPr txBox="1"/>
          <p:nvPr/>
        </p:nvSpPr>
        <p:spPr>
          <a:xfrm>
            <a:off x="5773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Visual Studio Code + Python.</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"Hola Mundo" en Python.</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Sintaxis básica de Python.</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Variables.</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Tipos de datos simples.</a:t>
            </a:r>
            <a:endParaRPr sz="1000">
              <a:solidFill>
                <a:schemeClr val="lt1"/>
              </a:solidFill>
              <a:latin typeface="Archivo Thin"/>
              <a:ea typeface="Archivo Thin"/>
              <a:cs typeface="Archivo Thin"/>
              <a:sym typeface="Archivo Thin"/>
            </a:endParaRPr>
          </a:p>
        </p:txBody>
      </p:sp>
      <p:sp>
        <p:nvSpPr>
          <p:cNvPr id="77" name="Google Shape;77;g2f22587397b_2_15"/>
          <p:cNvSpPr/>
          <p:nvPr/>
        </p:nvSpPr>
        <p:spPr>
          <a:xfrm>
            <a:off x="578975" y="676150"/>
            <a:ext cx="2510400" cy="340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g220820bd14b_0_0"/>
          <p:cNvSpPr txBox="1"/>
          <p:nvPr/>
        </p:nvSpPr>
        <p:spPr>
          <a:xfrm>
            <a:off x="2743475" y="1163400"/>
            <a:ext cx="5582100" cy="155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lang="es" sz="3000">
                <a:solidFill>
                  <a:srgbClr val="434343"/>
                </a:solidFill>
                <a:latin typeface="Archivo Narrow"/>
                <a:ea typeface="Archivo Narrow"/>
                <a:cs typeface="Archivo Narrow"/>
                <a:sym typeface="Archivo Narrow"/>
              </a:rPr>
              <a:t>¿Ya viste la </a:t>
            </a:r>
            <a:r>
              <a:rPr b="1" lang="es" sz="3000">
                <a:solidFill>
                  <a:srgbClr val="434343"/>
                </a:solidFill>
                <a:latin typeface="Archivo Narrow"/>
                <a:ea typeface="Archivo Narrow"/>
                <a:cs typeface="Archivo Narrow"/>
                <a:sym typeface="Archivo Narrow"/>
              </a:rPr>
              <a:t>“Introducción al programa</a:t>
            </a:r>
            <a:r>
              <a:rPr b="1" lang="es" sz="3000">
                <a:solidFill>
                  <a:srgbClr val="434343"/>
                </a:solidFill>
                <a:latin typeface="Archivo Narrow"/>
                <a:ea typeface="Archivo Narrow"/>
                <a:cs typeface="Archivo Narrow"/>
                <a:sym typeface="Archivo Narrow"/>
              </a:rPr>
              <a:t>"</a:t>
            </a:r>
            <a:r>
              <a:rPr b="1" lang="es" sz="3000">
                <a:solidFill>
                  <a:srgbClr val="434343"/>
                </a:solidFill>
                <a:latin typeface="Archivo Narrow"/>
                <a:ea typeface="Archivo Narrow"/>
                <a:cs typeface="Archivo Narrow"/>
                <a:sym typeface="Archivo Narrow"/>
              </a:rPr>
              <a:t> </a:t>
            </a:r>
            <a:r>
              <a:rPr lang="es" sz="3000">
                <a:solidFill>
                  <a:srgbClr val="434343"/>
                </a:solidFill>
                <a:latin typeface="Archivo Narrow"/>
                <a:ea typeface="Archivo Narrow"/>
                <a:cs typeface="Archivo Narrow"/>
                <a:sym typeface="Archivo Narrow"/>
              </a:rPr>
              <a:t>disponible en el campus virtual?</a:t>
            </a:r>
            <a:r>
              <a:rPr b="1" i="0" lang="es" sz="3100" u="none" cap="none" strike="noStrike">
                <a:solidFill>
                  <a:srgbClr val="434343"/>
                </a:solidFill>
                <a:latin typeface="Archivo Narrow"/>
                <a:ea typeface="Archivo Narrow"/>
                <a:cs typeface="Archivo Narrow"/>
                <a:sym typeface="Archivo Narrow"/>
              </a:rPr>
              <a:t> </a:t>
            </a:r>
            <a:endParaRPr b="1" i="0" sz="3100" u="none" cap="none" strike="noStrike">
              <a:solidFill>
                <a:srgbClr val="434343"/>
              </a:solidFill>
              <a:latin typeface="Archivo Narrow"/>
              <a:ea typeface="Archivo Narrow"/>
              <a:cs typeface="Archivo Narrow"/>
              <a:sym typeface="Archivo Narrow"/>
            </a:endParaRPr>
          </a:p>
        </p:txBody>
      </p:sp>
      <p:sp>
        <p:nvSpPr>
          <p:cNvPr id="83" name="Google Shape;83;g220820bd14b_0_0"/>
          <p:cNvSpPr/>
          <p:nvPr/>
        </p:nvSpPr>
        <p:spPr>
          <a:xfrm>
            <a:off x="2136450" y="3185400"/>
            <a:ext cx="4871100" cy="882600"/>
          </a:xfrm>
          <a:prstGeom prst="rect">
            <a:avLst/>
          </a:prstGeom>
          <a:solidFill>
            <a:schemeClr val="lt2"/>
          </a:solidFill>
          <a:ln cap="flat" cmpd="sng" w="952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La </a:t>
            </a:r>
            <a:r>
              <a:rPr lang="es">
                <a:latin typeface="Archivo Narrow"/>
                <a:ea typeface="Archivo Narrow"/>
                <a:cs typeface="Archivo Narrow"/>
                <a:sym typeface="Archivo Narrow"/>
              </a:rPr>
              <a:t>visualización y resolución de un breve cuestionario es de carácter obligatorio para desbloquear los contenidos de las primeras 2 clases</a:t>
            </a:r>
            <a:endParaRPr i="0" sz="1400" u="none" cap="none" strike="noStrike">
              <a:solidFill>
                <a:srgbClr val="000000"/>
              </a:solidFill>
              <a:latin typeface="Archivo Narrow"/>
              <a:ea typeface="Archivo Narrow"/>
              <a:cs typeface="Archivo Narrow"/>
              <a:sym typeface="Archivo Narrow"/>
            </a:endParaRPr>
          </a:p>
        </p:txBody>
      </p:sp>
      <p:grpSp>
        <p:nvGrpSpPr>
          <p:cNvPr id="84" name="Google Shape;84;g220820bd14b_0_0"/>
          <p:cNvGrpSpPr/>
          <p:nvPr/>
        </p:nvGrpSpPr>
        <p:grpSpPr>
          <a:xfrm>
            <a:off x="973026" y="1099650"/>
            <a:ext cx="1614234" cy="1678793"/>
            <a:chOff x="0" y="-9525"/>
            <a:chExt cx="354123" cy="394843"/>
          </a:xfrm>
        </p:grpSpPr>
        <p:sp>
          <p:nvSpPr>
            <p:cNvPr id="85" name="Google Shape;85;g220820bd14b_0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chemeClr val="accent4"/>
            </a:solidFill>
            <a:ln>
              <a:noFill/>
            </a:ln>
          </p:spPr>
        </p:sp>
        <p:sp>
          <p:nvSpPr>
            <p:cNvPr id="86" name="Google Shape;86;g220820bd14b_0_0"/>
            <p:cNvSpPr txBox="1"/>
            <p:nvPr/>
          </p:nvSpPr>
          <p:spPr>
            <a:xfrm>
              <a:off x="0" y="-9525"/>
              <a:ext cx="354000" cy="394800"/>
            </a:xfrm>
            <a:prstGeom prst="rect">
              <a:avLst/>
            </a:prstGeom>
            <a:solidFill>
              <a:schemeClr val="accent4"/>
            </a:solid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87" name="Google Shape;87;g220820bd14b_0_0"/>
          <p:cNvPicPr preferRelativeResize="0"/>
          <p:nvPr/>
        </p:nvPicPr>
        <p:blipFill>
          <a:blip r:embed="rId4">
            <a:alphaModFix/>
          </a:blip>
          <a:stretch>
            <a:fillRect/>
          </a:stretch>
        </p:blipFill>
        <p:spPr>
          <a:xfrm>
            <a:off x="1259821" y="1356952"/>
            <a:ext cx="1040684" cy="11641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20820bd14b_2_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97" name="Google Shape;97;g220820bd14b_2_0"/>
          <p:cNvCxnSpPr/>
          <p:nvPr/>
        </p:nvCxnSpPr>
        <p:spPr>
          <a:xfrm flipH="1">
            <a:off x="2011467" y="2880995"/>
            <a:ext cx="5124300" cy="300"/>
          </a:xfrm>
          <a:prstGeom prst="straightConnector1">
            <a:avLst/>
          </a:prstGeom>
          <a:noFill/>
          <a:ln cap="rnd" cmpd="sng" w="76200">
            <a:solidFill>
              <a:srgbClr val="595959"/>
            </a:solidFill>
            <a:prstDash val="dot"/>
            <a:round/>
            <a:headEnd len="sm" w="sm" type="none"/>
            <a:tailEnd len="sm" w="sm" type="none"/>
          </a:ln>
        </p:spPr>
      </p:cxnSp>
      <p:grpSp>
        <p:nvGrpSpPr>
          <p:cNvPr id="98" name="Google Shape;98;g220820bd14b_2_0"/>
          <p:cNvGrpSpPr/>
          <p:nvPr/>
        </p:nvGrpSpPr>
        <p:grpSpPr>
          <a:xfrm>
            <a:off x="1306793" y="2478771"/>
            <a:ext cx="814916" cy="805164"/>
            <a:chOff x="0" y="0"/>
            <a:chExt cx="1867789" cy="1845437"/>
          </a:xfrm>
        </p:grpSpPr>
        <p:sp>
          <p:nvSpPr>
            <p:cNvPr id="99" name="Google Shape;99;g220820bd14b_2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00" name="Google Shape;100;g220820bd14b_2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1" name="Google Shape;101;g220820bd14b_2_0"/>
          <p:cNvSpPr/>
          <p:nvPr/>
        </p:nvSpPr>
        <p:spPr>
          <a:xfrm>
            <a:off x="1398016" y="2574676"/>
            <a:ext cx="613272" cy="613272"/>
          </a:xfrm>
          <a:custGeom>
            <a:rect b="b" l="l" r="r" t="t"/>
            <a:pathLst>
              <a:path extrusionOk="0" h="1226544" w="1226544">
                <a:moveTo>
                  <a:pt x="0" y="0"/>
                </a:moveTo>
                <a:lnTo>
                  <a:pt x="1226543" y="0"/>
                </a:lnTo>
                <a:lnTo>
                  <a:pt x="1226543" y="1226544"/>
                </a:lnTo>
                <a:lnTo>
                  <a:pt x="0" y="1226544"/>
                </a:lnTo>
                <a:lnTo>
                  <a:pt x="0" y="0"/>
                </a:lnTo>
                <a:close/>
              </a:path>
            </a:pathLst>
          </a:custGeom>
          <a:blipFill rotWithShape="1">
            <a:blip r:embed="rId4">
              <a:alphaModFix/>
            </a:blip>
            <a:stretch>
              <a:fillRect b="0" l="0" r="0" t="0"/>
            </a:stretch>
          </a:blipFill>
          <a:ln>
            <a:noFill/>
          </a:ln>
        </p:spPr>
      </p:sp>
      <p:grpSp>
        <p:nvGrpSpPr>
          <p:cNvPr id="102" name="Google Shape;102;g220820bd14b_2_0"/>
          <p:cNvGrpSpPr/>
          <p:nvPr/>
        </p:nvGrpSpPr>
        <p:grpSpPr>
          <a:xfrm>
            <a:off x="5113609" y="2479091"/>
            <a:ext cx="814916" cy="805164"/>
            <a:chOff x="0" y="0"/>
            <a:chExt cx="1867789" cy="1845437"/>
          </a:xfrm>
        </p:grpSpPr>
        <p:sp>
          <p:nvSpPr>
            <p:cNvPr id="103" name="Google Shape;103;g220820bd14b_2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04" name="Google Shape;104;g220820bd14b_2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5" name="Google Shape;105;g220820bd14b_2_0"/>
          <p:cNvSpPr/>
          <p:nvPr/>
        </p:nvSpPr>
        <p:spPr>
          <a:xfrm>
            <a:off x="5236080" y="2561137"/>
            <a:ext cx="569907" cy="569907"/>
          </a:xfrm>
          <a:custGeom>
            <a:rect b="b" l="l" r="r" t="t"/>
            <a:pathLst>
              <a:path extrusionOk="0" h="1139814" w="1139814">
                <a:moveTo>
                  <a:pt x="0" y="0"/>
                </a:moveTo>
                <a:lnTo>
                  <a:pt x="1139814" y="0"/>
                </a:lnTo>
                <a:lnTo>
                  <a:pt x="1139814" y="1139815"/>
                </a:lnTo>
                <a:lnTo>
                  <a:pt x="0" y="1139815"/>
                </a:lnTo>
                <a:lnTo>
                  <a:pt x="0" y="0"/>
                </a:lnTo>
                <a:close/>
              </a:path>
            </a:pathLst>
          </a:custGeom>
          <a:blipFill rotWithShape="1">
            <a:blip r:embed="rId5">
              <a:alphaModFix/>
            </a:blip>
            <a:stretch>
              <a:fillRect b="0" l="0" r="0" t="0"/>
            </a:stretch>
          </a:blipFill>
          <a:ln>
            <a:noFill/>
          </a:ln>
        </p:spPr>
      </p:sp>
      <p:grpSp>
        <p:nvGrpSpPr>
          <p:cNvPr id="106" name="Google Shape;106;g220820bd14b_2_0"/>
          <p:cNvGrpSpPr/>
          <p:nvPr/>
        </p:nvGrpSpPr>
        <p:grpSpPr>
          <a:xfrm>
            <a:off x="7030498" y="2478102"/>
            <a:ext cx="814916" cy="805164"/>
            <a:chOff x="0" y="0"/>
            <a:chExt cx="1867789" cy="1845437"/>
          </a:xfrm>
        </p:grpSpPr>
        <p:sp>
          <p:nvSpPr>
            <p:cNvPr id="107" name="Google Shape;107;g220820bd14b_2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9900FF"/>
            </a:solidFill>
            <a:ln>
              <a:noFill/>
            </a:ln>
          </p:spPr>
        </p:sp>
        <p:sp>
          <p:nvSpPr>
            <p:cNvPr id="108" name="Google Shape;108;g220820bd14b_2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9" name="Google Shape;109;g220820bd14b_2_0"/>
          <p:cNvSpPr/>
          <p:nvPr/>
        </p:nvSpPr>
        <p:spPr>
          <a:xfrm>
            <a:off x="7135767" y="2578791"/>
            <a:ext cx="604343" cy="604372"/>
          </a:xfrm>
          <a:custGeom>
            <a:rect b="b" l="l" r="r" t="t"/>
            <a:pathLst>
              <a:path extrusionOk="0" h="1208744" w="1208686">
                <a:moveTo>
                  <a:pt x="0" y="0"/>
                </a:moveTo>
                <a:lnTo>
                  <a:pt x="1208685" y="0"/>
                </a:lnTo>
                <a:lnTo>
                  <a:pt x="1208685" y="1208744"/>
                </a:lnTo>
                <a:lnTo>
                  <a:pt x="0" y="1208744"/>
                </a:lnTo>
                <a:lnTo>
                  <a:pt x="0" y="0"/>
                </a:lnTo>
                <a:close/>
              </a:path>
            </a:pathLst>
          </a:custGeom>
          <a:blipFill rotWithShape="1">
            <a:blip r:embed="rId6">
              <a:alphaModFix/>
            </a:blip>
            <a:stretch>
              <a:fillRect b="0" l="0" r="0" t="0"/>
            </a:stretch>
          </a:blipFill>
          <a:ln>
            <a:noFill/>
          </a:ln>
        </p:spPr>
      </p:sp>
      <p:grpSp>
        <p:nvGrpSpPr>
          <p:cNvPr id="110" name="Google Shape;110;g220820bd14b_2_0"/>
          <p:cNvGrpSpPr/>
          <p:nvPr/>
        </p:nvGrpSpPr>
        <p:grpSpPr>
          <a:xfrm>
            <a:off x="3293688" y="2479091"/>
            <a:ext cx="814916" cy="805164"/>
            <a:chOff x="0" y="0"/>
            <a:chExt cx="1867789" cy="1845437"/>
          </a:xfrm>
        </p:grpSpPr>
        <p:sp>
          <p:nvSpPr>
            <p:cNvPr id="111" name="Google Shape;111;g220820bd14b_2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9900FF"/>
            </a:solidFill>
            <a:ln>
              <a:noFill/>
            </a:ln>
          </p:spPr>
        </p:sp>
        <p:sp>
          <p:nvSpPr>
            <p:cNvPr id="112" name="Google Shape;112;g220820bd14b_2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13" name="Google Shape;113;g220820bd14b_2_0"/>
          <p:cNvSpPr/>
          <p:nvPr/>
        </p:nvSpPr>
        <p:spPr>
          <a:xfrm>
            <a:off x="3371284" y="2551802"/>
            <a:ext cx="659661" cy="659661"/>
          </a:xfrm>
          <a:custGeom>
            <a:rect b="b" l="l" r="r" t="t"/>
            <a:pathLst>
              <a:path extrusionOk="0" h="1319322" w="1319322">
                <a:moveTo>
                  <a:pt x="0" y="0"/>
                </a:moveTo>
                <a:lnTo>
                  <a:pt x="1319322" y="0"/>
                </a:lnTo>
                <a:lnTo>
                  <a:pt x="1319322" y="1319322"/>
                </a:lnTo>
                <a:lnTo>
                  <a:pt x="0" y="1319322"/>
                </a:lnTo>
                <a:lnTo>
                  <a:pt x="0" y="0"/>
                </a:lnTo>
                <a:close/>
              </a:path>
            </a:pathLst>
          </a:custGeom>
          <a:blipFill rotWithShape="1">
            <a:blip r:embed="rId7">
              <a:alphaModFix/>
            </a:blip>
            <a:stretch>
              <a:fillRect b="0" l="0" r="0" t="0"/>
            </a:stretch>
          </a:blipFill>
          <a:ln>
            <a:noFill/>
          </a:ln>
        </p:spPr>
      </p:sp>
      <p:grpSp>
        <p:nvGrpSpPr>
          <p:cNvPr id="114" name="Google Shape;114;g220820bd14b_2_0"/>
          <p:cNvGrpSpPr/>
          <p:nvPr/>
        </p:nvGrpSpPr>
        <p:grpSpPr>
          <a:xfrm>
            <a:off x="970615" y="707444"/>
            <a:ext cx="672303" cy="749609"/>
            <a:chOff x="0" y="-9525"/>
            <a:chExt cx="354123" cy="394843"/>
          </a:xfrm>
        </p:grpSpPr>
        <p:sp>
          <p:nvSpPr>
            <p:cNvPr id="115" name="Google Shape;115;g220820bd14b_2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116" name="Google Shape;116;g220820bd14b_2_0"/>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7" name="Google Shape;117;g220820bd14b_2_0"/>
          <p:cNvSpPr/>
          <p:nvPr/>
        </p:nvSpPr>
        <p:spPr>
          <a:xfrm>
            <a:off x="1043954" y="828476"/>
            <a:ext cx="525605" cy="525605"/>
          </a:xfrm>
          <a:custGeom>
            <a:rect b="b" l="l" r="r" t="t"/>
            <a:pathLst>
              <a:path extrusionOk="0" h="1051209" w="1051209">
                <a:moveTo>
                  <a:pt x="0" y="0"/>
                </a:moveTo>
                <a:lnTo>
                  <a:pt x="1051208" y="0"/>
                </a:lnTo>
                <a:lnTo>
                  <a:pt x="1051208" y="1051209"/>
                </a:lnTo>
                <a:lnTo>
                  <a:pt x="0" y="1051209"/>
                </a:lnTo>
                <a:lnTo>
                  <a:pt x="0" y="0"/>
                </a:lnTo>
                <a:close/>
              </a:path>
            </a:pathLst>
          </a:custGeom>
          <a:blipFill rotWithShape="1">
            <a:blip r:embed="rId8">
              <a:alphaModFix/>
            </a:blip>
            <a:stretch>
              <a:fillRect b="0" l="0" r="0" t="0"/>
            </a:stretch>
          </a:blipFill>
          <a:ln>
            <a:noFill/>
          </a:ln>
        </p:spPr>
      </p:sp>
      <p:sp>
        <p:nvSpPr>
          <p:cNvPr id="118" name="Google Shape;118;g220820bd14b_2_0"/>
          <p:cNvSpPr txBox="1"/>
          <p:nvPr/>
        </p:nvSpPr>
        <p:spPr>
          <a:xfrm>
            <a:off x="1743400" y="707450"/>
            <a:ext cx="5942700" cy="5388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s" sz="3500" u="none" cap="none" strike="noStrike">
                <a:solidFill>
                  <a:srgbClr val="434343"/>
                </a:solidFill>
                <a:latin typeface="Archivo Black"/>
                <a:ea typeface="Archivo Black"/>
                <a:cs typeface="Archivo Black"/>
                <a:sym typeface="Archivo Black"/>
              </a:rPr>
              <a:t>Métodos de evaluación</a:t>
            </a:r>
            <a:endParaRPr sz="700">
              <a:latin typeface="Archivo Black"/>
              <a:ea typeface="Archivo Black"/>
              <a:cs typeface="Archivo Black"/>
              <a:sym typeface="Archivo Black"/>
            </a:endParaRPr>
          </a:p>
        </p:txBody>
      </p:sp>
      <p:sp>
        <p:nvSpPr>
          <p:cNvPr id="119" name="Google Shape;119;g220820bd14b_2_0"/>
          <p:cNvSpPr txBox="1"/>
          <p:nvPr/>
        </p:nvSpPr>
        <p:spPr>
          <a:xfrm>
            <a:off x="711233" y="3327720"/>
            <a:ext cx="2117400" cy="231000"/>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b="0" i="0" lang="es" sz="1500" u="none" cap="none" strike="noStrike">
                <a:solidFill>
                  <a:srgbClr val="000000"/>
                </a:solidFill>
                <a:latin typeface="Archivo Narrow"/>
                <a:ea typeface="Archivo Narrow"/>
                <a:cs typeface="Archivo Narrow"/>
                <a:sym typeface="Archivo Narrow"/>
              </a:rPr>
              <a:t>Ejercicios Prácticos</a:t>
            </a:r>
            <a:endParaRPr sz="1500"/>
          </a:p>
        </p:txBody>
      </p:sp>
      <p:sp>
        <p:nvSpPr>
          <p:cNvPr id="120" name="Google Shape;120;g220820bd14b_2_0"/>
          <p:cNvSpPr txBox="1"/>
          <p:nvPr/>
        </p:nvSpPr>
        <p:spPr>
          <a:xfrm>
            <a:off x="2988913" y="3326731"/>
            <a:ext cx="1424400" cy="231000"/>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b="0" i="0" lang="es" sz="1500" u="none" cap="none" strike="noStrike">
                <a:solidFill>
                  <a:srgbClr val="000000"/>
                </a:solidFill>
                <a:latin typeface="Archivo Narrow"/>
                <a:ea typeface="Archivo Narrow"/>
                <a:cs typeface="Archivo Narrow"/>
                <a:sym typeface="Archivo Narrow"/>
              </a:rPr>
              <a:t>Cuestionarios</a:t>
            </a:r>
            <a:endParaRPr sz="1500"/>
          </a:p>
        </p:txBody>
      </p:sp>
      <p:sp>
        <p:nvSpPr>
          <p:cNvPr id="121" name="Google Shape;121;g220820bd14b_2_0"/>
          <p:cNvSpPr txBox="1"/>
          <p:nvPr/>
        </p:nvSpPr>
        <p:spPr>
          <a:xfrm>
            <a:off x="4729566" y="3327720"/>
            <a:ext cx="1582800" cy="231000"/>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b="0" i="0" lang="es" sz="1500" u="none" cap="none" strike="noStrike">
                <a:solidFill>
                  <a:srgbClr val="000000"/>
                </a:solidFill>
                <a:latin typeface="Archivo Narrow"/>
                <a:ea typeface="Archivo Narrow"/>
                <a:cs typeface="Archivo Narrow"/>
                <a:sym typeface="Archivo Narrow"/>
              </a:rPr>
              <a:t>Ruta de Avance</a:t>
            </a:r>
            <a:endParaRPr sz="1500"/>
          </a:p>
        </p:txBody>
      </p:sp>
      <p:sp>
        <p:nvSpPr>
          <p:cNvPr id="122" name="Google Shape;122;g220820bd14b_2_0"/>
          <p:cNvSpPr txBox="1"/>
          <p:nvPr/>
        </p:nvSpPr>
        <p:spPr>
          <a:xfrm>
            <a:off x="6443010" y="3327720"/>
            <a:ext cx="1989900" cy="231000"/>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b="0" i="0" lang="es" sz="1500" u="none" cap="none" strike="noStrike">
                <a:solidFill>
                  <a:srgbClr val="000000"/>
                </a:solidFill>
                <a:latin typeface="Archivo Narrow"/>
                <a:ea typeface="Archivo Narrow"/>
                <a:cs typeface="Archivo Narrow"/>
                <a:sym typeface="Archivo Narrow"/>
              </a:rPr>
              <a:t>Proyecto Integrador</a:t>
            </a:r>
            <a:endParaRPr sz="1500"/>
          </a:p>
        </p:txBody>
      </p:sp>
      <p:sp>
        <p:nvSpPr>
          <p:cNvPr id="123" name="Google Shape;123;g220820bd14b_2_0"/>
          <p:cNvSpPr txBox="1"/>
          <p:nvPr/>
        </p:nvSpPr>
        <p:spPr>
          <a:xfrm>
            <a:off x="1046171" y="1679865"/>
            <a:ext cx="7051800" cy="5754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 Nuestro objetivo es prepararte para enfrentar los desafíos del siglo XXI y facilitar tu inserción en el mercado laboral. Para lograrlo, hemos desarrollado un programa que enfatiza la ejercitación constante y el seguimiento continuo. A continuación, te explicamos cómo serás evaluado a lo largo de la cursada:</a:t>
            </a:r>
            <a:endParaRPr sz="1100"/>
          </a:p>
        </p:txBody>
      </p:sp>
      <p:grpSp>
        <p:nvGrpSpPr>
          <p:cNvPr id="124" name="Google Shape;124;g220820bd14b_2_0"/>
          <p:cNvGrpSpPr/>
          <p:nvPr/>
        </p:nvGrpSpPr>
        <p:grpSpPr>
          <a:xfrm>
            <a:off x="2621450" y="3682625"/>
            <a:ext cx="4071706" cy="659664"/>
            <a:chOff x="0" y="-9525"/>
            <a:chExt cx="354123" cy="394843"/>
          </a:xfrm>
        </p:grpSpPr>
        <p:sp>
          <p:nvSpPr>
            <p:cNvPr id="125" name="Google Shape;125;g220820bd14b_2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126" name="Google Shape;126;g220820bd14b_2_0"/>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rPr lang="es" sz="1100">
                  <a:solidFill>
                    <a:schemeClr val="dk1"/>
                  </a:solidFill>
                  <a:latin typeface="Archivo Narrow"/>
                  <a:ea typeface="Archivo Narrow"/>
                  <a:cs typeface="Archivo Narrow"/>
                  <a:sym typeface="Archivo Narrow"/>
                </a:rPr>
                <a:t>La información detallada de cada evaluación está disponible en el apartado “</a:t>
              </a:r>
              <a:r>
                <a:rPr b="1" lang="es" sz="1100">
                  <a:solidFill>
                    <a:schemeClr val="dk1"/>
                  </a:solidFill>
                  <a:latin typeface="Archivo Narrow"/>
                  <a:ea typeface="Archivo Narrow"/>
                  <a:cs typeface="Archivo Narrow"/>
                  <a:sym typeface="Archivo Narrow"/>
                </a:rPr>
                <a:t>Introducción</a:t>
              </a:r>
              <a:r>
                <a:rPr lang="es" sz="1100">
                  <a:solidFill>
                    <a:schemeClr val="dk1"/>
                  </a:solidFill>
                  <a:latin typeface="Archivo Narrow"/>
                  <a:ea typeface="Archivo Narrow"/>
                  <a:cs typeface="Archivo Narrow"/>
                  <a:sym typeface="Archivo Narrow"/>
                </a:rPr>
                <a:t>” dentro del Campus Virtual.</a:t>
              </a:r>
              <a:endParaRPr i="0" sz="1100" u="none" cap="none" strike="noStrike">
                <a:solidFill>
                  <a:schemeClr val="dk1"/>
                </a:solidFill>
                <a:latin typeface="Archivo Narrow"/>
                <a:ea typeface="Archivo Narrow"/>
                <a:cs typeface="Archivo Narrow"/>
                <a:sym typeface="Archivo Narrow"/>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20820bd14b_0_1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6" name="Google Shape;136;g220820bd14b_0_123"/>
          <p:cNvSpPr txBox="1"/>
          <p:nvPr/>
        </p:nvSpPr>
        <p:spPr>
          <a:xfrm>
            <a:off x="1347802" y="504825"/>
            <a:ext cx="50496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3500" u="none" cap="none" strike="noStrike">
                <a:solidFill>
                  <a:srgbClr val="000000"/>
                </a:solidFill>
                <a:latin typeface="Archivo Black"/>
                <a:ea typeface="Archivo Black"/>
                <a:cs typeface="Archivo Black"/>
                <a:sym typeface="Archivo Black"/>
              </a:rPr>
              <a:t>Proyecto Integrador</a:t>
            </a:r>
            <a:endParaRPr sz="700"/>
          </a:p>
        </p:txBody>
      </p:sp>
      <p:cxnSp>
        <p:nvCxnSpPr>
          <p:cNvPr id="137" name="Google Shape;137;g220820bd14b_0_123"/>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sp>
        <p:nvSpPr>
          <p:cNvPr id="138" name="Google Shape;138;g220820bd14b_0_123"/>
          <p:cNvSpPr txBox="1"/>
          <p:nvPr/>
        </p:nvSpPr>
        <p:spPr>
          <a:xfrm>
            <a:off x="660836" y="2308675"/>
            <a:ext cx="3494400" cy="1388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Al final de la cursada, serás evaluado mediante la entrega de un Proyecto Integrador, que es fundamental para completar el curso y cumplir con los requisitos de egreso. Este proyecto se construirá de manera progresiva, combinando la resolución de </a:t>
            </a:r>
            <a:r>
              <a:rPr b="1" i="0" lang="es" sz="1100" u="none" cap="none" strike="noStrike">
                <a:solidFill>
                  <a:srgbClr val="000000"/>
                </a:solidFill>
                <a:latin typeface="Archivo Narrow"/>
                <a:ea typeface="Archivo Narrow"/>
                <a:cs typeface="Archivo Narrow"/>
                <a:sym typeface="Archivo Narrow"/>
              </a:rPr>
              <a:t>Ejercicios </a:t>
            </a:r>
            <a:r>
              <a:rPr b="0" i="0" lang="es" sz="1100" u="none" cap="none" strike="noStrike">
                <a:solidFill>
                  <a:srgbClr val="000000"/>
                </a:solidFill>
                <a:latin typeface="Archivo Narrow"/>
                <a:ea typeface="Archivo Narrow"/>
                <a:cs typeface="Archivo Narrow"/>
                <a:sym typeface="Archivo Narrow"/>
              </a:rPr>
              <a:t>y el seguimiento de las  4 </a:t>
            </a:r>
            <a:r>
              <a:rPr b="1" i="0" lang="es" sz="1100" u="none" cap="none" strike="noStrike">
                <a:solidFill>
                  <a:srgbClr val="000000"/>
                </a:solidFill>
                <a:latin typeface="Archivo Narrow"/>
                <a:ea typeface="Archivo Narrow"/>
                <a:cs typeface="Archivo Narrow"/>
                <a:sym typeface="Archivo Narrow"/>
              </a:rPr>
              <a:t>Ruta de Avance</a:t>
            </a:r>
            <a:r>
              <a:rPr b="0" i="0" lang="es" sz="1100" u="none" cap="none" strike="noStrike">
                <a:solidFill>
                  <a:srgbClr val="000000"/>
                </a:solidFill>
                <a:latin typeface="Archivo Narrow"/>
                <a:ea typeface="Archivo Narrow"/>
                <a:cs typeface="Archivo Narrow"/>
                <a:sym typeface="Archivo Narrow"/>
              </a:rPr>
              <a:t> presentes a lo largo de la cursada</a:t>
            </a:r>
            <a:r>
              <a:rPr b="1" i="0" lang="es" sz="1100" u="none" cap="none" strike="noStrike">
                <a:solidFill>
                  <a:srgbClr val="000000"/>
                </a:solidFill>
                <a:latin typeface="Archivo Narrow"/>
                <a:ea typeface="Archivo Narrow"/>
                <a:cs typeface="Archivo Narrow"/>
                <a:sym typeface="Archivo Narrow"/>
              </a:rPr>
              <a:t>.</a:t>
            </a:r>
            <a:endParaRPr sz="1100"/>
          </a:p>
          <a:p>
            <a:pPr indent="0" lvl="0" marL="0" marR="0" rtl="0" algn="l">
              <a:lnSpc>
                <a:spcPct val="120008"/>
              </a:lnSpc>
              <a:spcBef>
                <a:spcPts val="0"/>
              </a:spcBef>
              <a:spcAft>
                <a:spcPts val="0"/>
              </a:spcAft>
              <a:buNone/>
            </a:pPr>
            <a:r>
              <a:t/>
            </a:r>
            <a:endParaRPr b="1" i="0" sz="1100" u="none" cap="none" strike="noStrike">
              <a:solidFill>
                <a:srgbClr val="000000"/>
              </a:solidFill>
              <a:latin typeface="Archivo Narrow"/>
              <a:ea typeface="Archivo Narrow"/>
              <a:cs typeface="Archivo Narrow"/>
              <a:sym typeface="Archivo Narrow"/>
            </a:endParaRPr>
          </a:p>
        </p:txBody>
      </p:sp>
      <p:cxnSp>
        <p:nvCxnSpPr>
          <p:cNvPr id="139" name="Google Shape;139;g220820bd14b_0_123"/>
          <p:cNvCxnSpPr/>
          <p:nvPr/>
        </p:nvCxnSpPr>
        <p:spPr>
          <a:xfrm rot="5429930">
            <a:off x="3393721" y="2817888"/>
            <a:ext cx="2170882" cy="0"/>
          </a:xfrm>
          <a:prstGeom prst="straightConnector1">
            <a:avLst/>
          </a:prstGeom>
          <a:noFill/>
          <a:ln cap="rnd" cmpd="sng" w="9525">
            <a:solidFill>
              <a:srgbClr val="9900FF"/>
            </a:solidFill>
            <a:prstDash val="solid"/>
            <a:round/>
            <a:headEnd len="sm" w="sm" type="none"/>
            <a:tailEnd len="sm" w="sm" type="none"/>
          </a:ln>
        </p:spPr>
      </p:cxnSp>
      <p:grpSp>
        <p:nvGrpSpPr>
          <p:cNvPr id="140" name="Google Shape;140;g220820bd14b_0_123"/>
          <p:cNvGrpSpPr/>
          <p:nvPr/>
        </p:nvGrpSpPr>
        <p:grpSpPr>
          <a:xfrm>
            <a:off x="555362" y="644032"/>
            <a:ext cx="700421" cy="692039"/>
            <a:chOff x="0" y="0"/>
            <a:chExt cx="1867789" cy="1845437"/>
          </a:xfrm>
        </p:grpSpPr>
        <p:sp>
          <p:nvSpPr>
            <p:cNvPr id="141" name="Google Shape;141;g220820bd14b_0_12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9900FF"/>
            </a:solidFill>
            <a:ln>
              <a:noFill/>
            </a:ln>
          </p:spPr>
        </p:sp>
        <p:sp>
          <p:nvSpPr>
            <p:cNvPr id="142" name="Google Shape;142;g220820bd14b_0_12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43" name="Google Shape;143;g220820bd14b_0_123"/>
          <p:cNvSpPr/>
          <p:nvPr/>
        </p:nvSpPr>
        <p:spPr>
          <a:xfrm>
            <a:off x="645837" y="699744"/>
            <a:ext cx="519475" cy="519500"/>
          </a:xfrm>
          <a:custGeom>
            <a:rect b="b" l="l" r="r" t="t"/>
            <a:pathLst>
              <a:path extrusionOk="0" h="1039000" w="1038950">
                <a:moveTo>
                  <a:pt x="0" y="0"/>
                </a:moveTo>
                <a:lnTo>
                  <a:pt x="1038950" y="0"/>
                </a:lnTo>
                <a:lnTo>
                  <a:pt x="1038950" y="1039000"/>
                </a:lnTo>
                <a:lnTo>
                  <a:pt x="0" y="1039000"/>
                </a:lnTo>
                <a:lnTo>
                  <a:pt x="0" y="0"/>
                </a:lnTo>
                <a:close/>
              </a:path>
            </a:pathLst>
          </a:custGeom>
          <a:blipFill rotWithShape="1">
            <a:blip r:embed="rId4">
              <a:alphaModFix/>
            </a:blip>
            <a:stretch>
              <a:fillRect b="0" l="0" r="0" t="0"/>
            </a:stretch>
          </a:blipFill>
          <a:ln>
            <a:noFill/>
          </a:ln>
        </p:spPr>
      </p:sp>
      <p:grpSp>
        <p:nvGrpSpPr>
          <p:cNvPr id="144" name="Google Shape;144;g220820bd14b_0_123"/>
          <p:cNvGrpSpPr/>
          <p:nvPr/>
        </p:nvGrpSpPr>
        <p:grpSpPr>
          <a:xfrm>
            <a:off x="1347799" y="1029675"/>
            <a:ext cx="3594737" cy="382795"/>
            <a:chOff x="0" y="-9525"/>
            <a:chExt cx="1426200" cy="201641"/>
          </a:xfrm>
        </p:grpSpPr>
        <p:sp>
          <p:nvSpPr>
            <p:cNvPr id="145" name="Google Shape;145;g220820bd14b_0_123"/>
            <p:cNvSpPr/>
            <p:nvPr/>
          </p:nvSpPr>
          <p:spPr>
            <a:xfrm>
              <a:off x="0" y="0"/>
              <a:ext cx="1426073" cy="192116"/>
            </a:xfrm>
            <a:custGeom>
              <a:rect b="b" l="l" r="r" t="t"/>
              <a:pathLst>
                <a:path extrusionOk="0" h="192116" w="1426073">
                  <a:moveTo>
                    <a:pt x="0" y="0"/>
                  </a:moveTo>
                  <a:lnTo>
                    <a:pt x="1426073" y="0"/>
                  </a:lnTo>
                  <a:lnTo>
                    <a:pt x="1426073" y="192116"/>
                  </a:lnTo>
                  <a:lnTo>
                    <a:pt x="0" y="192116"/>
                  </a:lnTo>
                  <a:close/>
                </a:path>
              </a:pathLst>
            </a:custGeom>
            <a:solidFill>
              <a:srgbClr val="D2A6F4">
                <a:alpha val="50590"/>
              </a:srgbClr>
            </a:solidFill>
            <a:ln>
              <a:noFill/>
            </a:ln>
          </p:spPr>
        </p:sp>
        <p:sp>
          <p:nvSpPr>
            <p:cNvPr id="146" name="Google Shape;146;g220820bd14b_0_123"/>
            <p:cNvSpPr txBox="1"/>
            <p:nvPr/>
          </p:nvSpPr>
          <p:spPr>
            <a:xfrm>
              <a:off x="0" y="-9525"/>
              <a:ext cx="14262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7" name="Google Shape;147;g220820bd14b_0_123"/>
          <p:cNvSpPr txBox="1"/>
          <p:nvPr/>
        </p:nvSpPr>
        <p:spPr>
          <a:xfrm>
            <a:off x="1647999" y="1059550"/>
            <a:ext cx="38847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2100" u="none" cap="none" strike="noStrike">
                <a:solidFill>
                  <a:srgbClr val="000000"/>
                </a:solidFill>
                <a:latin typeface="Archivo Narrow"/>
                <a:ea typeface="Archivo Narrow"/>
                <a:cs typeface="Archivo Narrow"/>
                <a:sym typeface="Archivo Narrow"/>
              </a:rPr>
              <a:t>Obligatorio | Entregable</a:t>
            </a:r>
            <a:endParaRPr sz="700"/>
          </a:p>
        </p:txBody>
      </p:sp>
      <p:sp>
        <p:nvSpPr>
          <p:cNvPr id="148" name="Google Shape;148;g220820bd14b_0_123"/>
          <p:cNvSpPr/>
          <p:nvPr/>
        </p:nvSpPr>
        <p:spPr>
          <a:xfrm>
            <a:off x="1347802" y="1069070"/>
            <a:ext cx="300187" cy="300187"/>
          </a:xfrm>
          <a:custGeom>
            <a:rect b="b" l="l" r="r" t="t"/>
            <a:pathLst>
              <a:path extrusionOk="0" h="600374" w="600374">
                <a:moveTo>
                  <a:pt x="0" y="0"/>
                </a:moveTo>
                <a:lnTo>
                  <a:pt x="600374" y="0"/>
                </a:lnTo>
                <a:lnTo>
                  <a:pt x="600374" y="600374"/>
                </a:lnTo>
                <a:lnTo>
                  <a:pt x="0" y="600374"/>
                </a:lnTo>
                <a:lnTo>
                  <a:pt x="0" y="0"/>
                </a:lnTo>
                <a:close/>
              </a:path>
            </a:pathLst>
          </a:custGeom>
          <a:blipFill rotWithShape="1">
            <a:blip r:embed="rId5">
              <a:alphaModFix/>
            </a:blip>
            <a:stretch>
              <a:fillRect b="0" l="0" r="0" t="0"/>
            </a:stretch>
          </a:blipFill>
          <a:ln>
            <a:noFill/>
          </a:ln>
        </p:spPr>
      </p:sp>
      <p:sp>
        <p:nvSpPr>
          <p:cNvPr id="149" name="Google Shape;149;g220820bd14b_0_123"/>
          <p:cNvSpPr txBox="1"/>
          <p:nvPr/>
        </p:nvSpPr>
        <p:spPr>
          <a:xfrm>
            <a:off x="671879" y="1732494"/>
            <a:ext cx="34833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1500" u="none" cap="none" strike="noStrike">
                <a:solidFill>
                  <a:srgbClr val="000000"/>
                </a:solidFill>
                <a:latin typeface="Archivo Black"/>
                <a:ea typeface="Archivo Black"/>
                <a:cs typeface="Archivo Black"/>
                <a:sym typeface="Archivo Black"/>
              </a:rPr>
              <a:t>¿Cómo se construye el proyecto integrador?</a:t>
            </a:r>
            <a:endParaRPr sz="700"/>
          </a:p>
        </p:txBody>
      </p:sp>
      <p:sp>
        <p:nvSpPr>
          <p:cNvPr id="150" name="Google Shape;150;g220820bd14b_0_123"/>
          <p:cNvSpPr txBox="1"/>
          <p:nvPr/>
        </p:nvSpPr>
        <p:spPr>
          <a:xfrm>
            <a:off x="645824" y="3550156"/>
            <a:ext cx="3494400" cy="5757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Las Rubricas de Evaluación de este proyecto final integrador estará constituido por las 4 Rutas de Avance presentes a lo largo de la cursada.</a:t>
            </a:r>
            <a:endParaRPr sz="1100"/>
          </a:p>
        </p:txBody>
      </p:sp>
      <p:grpSp>
        <p:nvGrpSpPr>
          <p:cNvPr id="151" name="Google Shape;151;g220820bd14b_0_123"/>
          <p:cNvGrpSpPr/>
          <p:nvPr/>
        </p:nvGrpSpPr>
        <p:grpSpPr>
          <a:xfrm>
            <a:off x="4794225" y="1732500"/>
            <a:ext cx="3594734" cy="2235027"/>
            <a:chOff x="0" y="-9525"/>
            <a:chExt cx="2694299" cy="278508"/>
          </a:xfrm>
        </p:grpSpPr>
        <p:sp>
          <p:nvSpPr>
            <p:cNvPr id="152" name="Google Shape;152;g220820bd14b_0_123"/>
            <p:cNvSpPr/>
            <p:nvPr/>
          </p:nvSpPr>
          <p:spPr>
            <a:xfrm>
              <a:off x="0" y="0"/>
              <a:ext cx="2694299" cy="268983"/>
            </a:xfrm>
            <a:custGeom>
              <a:rect b="b" l="l" r="r" t="t"/>
              <a:pathLst>
                <a:path extrusionOk="0" h="268983" w="2694299">
                  <a:moveTo>
                    <a:pt x="0" y="0"/>
                  </a:moveTo>
                  <a:lnTo>
                    <a:pt x="2694299" y="0"/>
                  </a:lnTo>
                  <a:lnTo>
                    <a:pt x="2694299" y="268983"/>
                  </a:lnTo>
                  <a:lnTo>
                    <a:pt x="0" y="268983"/>
                  </a:lnTo>
                  <a:close/>
                </a:path>
              </a:pathLst>
            </a:custGeom>
            <a:solidFill>
              <a:srgbClr val="D2A6F4">
                <a:alpha val="50590"/>
              </a:srgbClr>
            </a:solidFill>
            <a:ln>
              <a:noFill/>
            </a:ln>
          </p:spPr>
        </p:sp>
        <p:sp>
          <p:nvSpPr>
            <p:cNvPr id="153" name="Google Shape;153;g220820bd14b_0_123"/>
            <p:cNvSpPr txBox="1"/>
            <p:nvPr/>
          </p:nvSpPr>
          <p:spPr>
            <a:xfrm>
              <a:off x="193993" y="-9525"/>
              <a:ext cx="2374800" cy="278400"/>
            </a:xfrm>
            <a:prstGeom prst="rect">
              <a:avLst/>
            </a:prstGeom>
            <a:noFill/>
            <a:ln>
              <a:noFill/>
            </a:ln>
          </p:spPr>
          <p:txBody>
            <a:bodyPr anchorCtr="0" anchor="ctr" bIns="25400" lIns="25400" spcFirstLastPara="1" rIns="25400" wrap="square" tIns="25400">
              <a:noAutofit/>
            </a:bodyPr>
            <a:lstStyle/>
            <a:p>
              <a:pPr indent="0" lvl="0" marL="0" rtl="0" algn="just">
                <a:lnSpc>
                  <a:spcPct val="119958"/>
                </a:lnSpc>
                <a:spcBef>
                  <a:spcPts val="0"/>
                </a:spcBef>
                <a:spcAft>
                  <a:spcPts val="0"/>
                </a:spcAft>
                <a:buClr>
                  <a:schemeClr val="dk1"/>
                </a:buClr>
                <a:buFont typeface="Arial"/>
                <a:buNone/>
              </a:pPr>
              <a:r>
                <a:rPr lang="es" sz="1100">
                  <a:solidFill>
                    <a:schemeClr val="dk1"/>
                  </a:solidFill>
                  <a:latin typeface="Archivo Narrow"/>
                  <a:ea typeface="Archivo Narrow"/>
                  <a:cs typeface="Archivo Narrow"/>
                  <a:sym typeface="Archivo Narrow"/>
                </a:rPr>
                <a:t>Desarrollarás a lo largo de las clases una aplicación en Python que permita gestionar el inventario de una pequeña tienda. La aplicación debe ser capaz de registrar, actualizar, eliminar y mostrar productos en el inventario. Además, debe incluir funcionalidades para realizar búsquedas y generar reportes de productos con bajo stock.</a:t>
              </a:r>
              <a:endParaRPr i="0" sz="1100" u="none" cap="none" strike="noStrike">
                <a:solidFill>
                  <a:srgbClr val="000000"/>
                </a:solidFill>
                <a:latin typeface="Archivo Narrow"/>
                <a:ea typeface="Archivo Narrow"/>
                <a:cs typeface="Archivo Narrow"/>
                <a:sym typeface="Archivo Narrow"/>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20820bd14b_0_2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63" name="Google Shape;163;g220820bd14b_0_223"/>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grpSp>
        <p:nvGrpSpPr>
          <p:cNvPr id="164" name="Google Shape;164;g220820bd14b_0_223"/>
          <p:cNvGrpSpPr/>
          <p:nvPr/>
        </p:nvGrpSpPr>
        <p:grpSpPr>
          <a:xfrm>
            <a:off x="555362" y="644032"/>
            <a:ext cx="700421" cy="692039"/>
            <a:chOff x="0" y="0"/>
            <a:chExt cx="1867789" cy="1845437"/>
          </a:xfrm>
        </p:grpSpPr>
        <p:sp>
          <p:nvSpPr>
            <p:cNvPr id="165" name="Google Shape;165;g220820bd14b_0_22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9900FF"/>
            </a:solidFill>
            <a:ln>
              <a:noFill/>
            </a:ln>
          </p:spPr>
        </p:sp>
        <p:sp>
          <p:nvSpPr>
            <p:cNvPr id="166" name="Google Shape;166;g220820bd14b_0_22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67" name="Google Shape;167;g220820bd14b_0_223"/>
          <p:cNvSpPr/>
          <p:nvPr/>
        </p:nvSpPr>
        <p:spPr>
          <a:xfrm>
            <a:off x="655304" y="739774"/>
            <a:ext cx="500542" cy="500541"/>
          </a:xfrm>
          <a:custGeom>
            <a:rect b="b" l="l" r="r" t="t"/>
            <a:pathLst>
              <a:path extrusionOk="0" h="1001083" w="1001083">
                <a:moveTo>
                  <a:pt x="0" y="0"/>
                </a:moveTo>
                <a:lnTo>
                  <a:pt x="1001084" y="0"/>
                </a:lnTo>
                <a:lnTo>
                  <a:pt x="1001084" y="1001083"/>
                </a:lnTo>
                <a:lnTo>
                  <a:pt x="0" y="1001083"/>
                </a:lnTo>
                <a:lnTo>
                  <a:pt x="0" y="0"/>
                </a:lnTo>
                <a:close/>
              </a:path>
            </a:pathLst>
          </a:custGeom>
          <a:blipFill rotWithShape="1">
            <a:blip r:embed="rId4">
              <a:alphaModFix/>
            </a:blip>
            <a:stretch>
              <a:fillRect b="0" l="0" r="0" t="0"/>
            </a:stretch>
          </a:blipFill>
          <a:ln>
            <a:noFill/>
          </a:ln>
        </p:spPr>
      </p:sp>
      <p:sp>
        <p:nvSpPr>
          <p:cNvPr id="168" name="Google Shape;168;g220820bd14b_0_223"/>
          <p:cNvSpPr txBox="1"/>
          <p:nvPr/>
        </p:nvSpPr>
        <p:spPr>
          <a:xfrm>
            <a:off x="1305392" y="644024"/>
            <a:ext cx="27993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3500" u="none" cap="none" strike="noStrike">
                <a:solidFill>
                  <a:srgbClr val="000000"/>
                </a:solidFill>
                <a:latin typeface="Archivo Black"/>
                <a:ea typeface="Archivo Black"/>
                <a:cs typeface="Archivo Black"/>
                <a:sym typeface="Archivo Black"/>
              </a:rPr>
              <a:t>After Class</a:t>
            </a:r>
            <a:endParaRPr sz="700"/>
          </a:p>
        </p:txBody>
      </p:sp>
      <p:sp>
        <p:nvSpPr>
          <p:cNvPr id="169" name="Google Shape;169;g220820bd14b_0_223"/>
          <p:cNvSpPr txBox="1"/>
          <p:nvPr/>
        </p:nvSpPr>
        <p:spPr>
          <a:xfrm>
            <a:off x="795239" y="1643488"/>
            <a:ext cx="6820500" cy="3726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El espacio "After Class" está diseñado para ofrecerte apoyo adicional y facilitar tu progreso durante la cursada. Aunque es opcional, te recomendamos que utilices este espacio para optimizar tu aprendizaje y el desarrollo de tu proyecto integrador. </a:t>
            </a:r>
            <a:endParaRPr sz="1100"/>
          </a:p>
        </p:txBody>
      </p:sp>
      <p:sp>
        <p:nvSpPr>
          <p:cNvPr id="170" name="Google Shape;170;g220820bd14b_0_223"/>
          <p:cNvSpPr txBox="1"/>
          <p:nvPr/>
        </p:nvSpPr>
        <p:spPr>
          <a:xfrm>
            <a:off x="795239" y="2338388"/>
            <a:ext cx="24567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1500" u="none" cap="none" strike="noStrike">
                <a:solidFill>
                  <a:srgbClr val="000000"/>
                </a:solidFill>
                <a:latin typeface="Archivo Black"/>
                <a:ea typeface="Archivo Black"/>
                <a:cs typeface="Archivo Black"/>
                <a:sym typeface="Archivo Black"/>
              </a:rPr>
              <a:t>Beneficios de asistir:</a:t>
            </a:r>
            <a:endParaRPr sz="700"/>
          </a:p>
        </p:txBody>
      </p:sp>
      <p:sp>
        <p:nvSpPr>
          <p:cNvPr id="171" name="Google Shape;171;g220820bd14b_0_223"/>
          <p:cNvSpPr txBox="1"/>
          <p:nvPr/>
        </p:nvSpPr>
        <p:spPr>
          <a:xfrm>
            <a:off x="638249" y="2671763"/>
            <a:ext cx="6977700" cy="982200"/>
          </a:xfrm>
          <a:prstGeom prst="rect">
            <a:avLst/>
          </a:prstGeom>
          <a:noFill/>
          <a:ln>
            <a:noFill/>
          </a:ln>
        </p:spPr>
        <p:txBody>
          <a:bodyPr anchorCtr="0" anchor="t" bIns="0" lIns="0" spcFirstLastPara="1" rIns="0" wrap="square" tIns="0">
            <a:spAutoFit/>
          </a:bodyPr>
          <a:lstStyle/>
          <a:p>
            <a:pPr indent="-120650" lvl="1" marL="254000" marR="0" rtl="0" algn="l">
              <a:lnSpc>
                <a:spcPct val="120008"/>
              </a:lnSpc>
              <a:spcBef>
                <a:spcPts val="0"/>
              </a:spcBef>
              <a:spcAft>
                <a:spcPts val="0"/>
              </a:spcAft>
              <a:buClr>
                <a:srgbClr val="000000"/>
              </a:buClr>
              <a:buSzPts val="1100"/>
              <a:buFont typeface="Arial"/>
              <a:buChar char="•"/>
            </a:pPr>
            <a:r>
              <a:rPr b="1" i="0" lang="es" sz="1100" u="none" cap="none" strike="noStrike">
                <a:solidFill>
                  <a:srgbClr val="000000"/>
                </a:solidFill>
                <a:latin typeface="Archivo Narrow"/>
                <a:ea typeface="Archivo Narrow"/>
                <a:cs typeface="Archivo Narrow"/>
                <a:sym typeface="Archivo Narrow"/>
              </a:rPr>
              <a:t>Consultas y Asesoría: </a:t>
            </a:r>
            <a:r>
              <a:rPr b="0" i="0" lang="es" sz="1100" u="none" cap="none" strike="noStrike">
                <a:solidFill>
                  <a:srgbClr val="000000"/>
                </a:solidFill>
                <a:latin typeface="Archivo Narrow"/>
                <a:ea typeface="Archivo Narrow"/>
                <a:cs typeface="Archivo Narrow"/>
                <a:sym typeface="Archivo Narrow"/>
              </a:rPr>
              <a:t>Aprovecha este tiempo para resolver cualquier duda o consulta que tengas sobre el contenido de las clases, ejercicios prácticos, o cualquier aspecto relacionado con tu proyecto integrador. Podrás recibir orientación más personalizada de los instructores y obtener aclaraciones que te ayudarán a comprender mejor los conceptos y mejorar tu desempeño.</a:t>
            </a:r>
            <a:endParaRPr sz="1100"/>
          </a:p>
          <a:p>
            <a:pPr indent="0" lvl="0" marL="0" marR="0" rtl="0" algn="l">
              <a:lnSpc>
                <a:spcPct val="120008"/>
              </a:lnSpc>
              <a:spcBef>
                <a:spcPts val="0"/>
              </a:spcBef>
              <a:spcAft>
                <a:spcPts val="0"/>
              </a:spcAft>
              <a:buNone/>
            </a:pPr>
            <a:r>
              <a:t/>
            </a:r>
            <a:endParaRPr b="0" i="0" sz="1100" u="none" cap="none" strike="noStrike">
              <a:solidFill>
                <a:srgbClr val="000000"/>
              </a:solidFill>
              <a:latin typeface="Archivo Narrow"/>
              <a:ea typeface="Archivo Narrow"/>
              <a:cs typeface="Archivo Narrow"/>
              <a:sym typeface="Archivo Narrow"/>
            </a:endParaRPr>
          </a:p>
        </p:txBody>
      </p:sp>
      <p:grpSp>
        <p:nvGrpSpPr>
          <p:cNvPr id="172" name="Google Shape;172;g220820bd14b_0_223"/>
          <p:cNvGrpSpPr/>
          <p:nvPr/>
        </p:nvGrpSpPr>
        <p:grpSpPr>
          <a:xfrm>
            <a:off x="711338" y="3558549"/>
            <a:ext cx="5115129" cy="618733"/>
            <a:chOff x="0" y="-9525"/>
            <a:chExt cx="2694300" cy="278508"/>
          </a:xfrm>
        </p:grpSpPr>
        <p:sp>
          <p:nvSpPr>
            <p:cNvPr id="173" name="Google Shape;173;g220820bd14b_0_223"/>
            <p:cNvSpPr/>
            <p:nvPr/>
          </p:nvSpPr>
          <p:spPr>
            <a:xfrm>
              <a:off x="0" y="0"/>
              <a:ext cx="2694299" cy="268983"/>
            </a:xfrm>
            <a:custGeom>
              <a:rect b="b" l="l" r="r" t="t"/>
              <a:pathLst>
                <a:path extrusionOk="0" h="268983" w="2694299">
                  <a:moveTo>
                    <a:pt x="0" y="0"/>
                  </a:moveTo>
                  <a:lnTo>
                    <a:pt x="2694299" y="0"/>
                  </a:lnTo>
                  <a:lnTo>
                    <a:pt x="2694299" y="268983"/>
                  </a:lnTo>
                  <a:lnTo>
                    <a:pt x="0" y="268983"/>
                  </a:lnTo>
                  <a:close/>
                </a:path>
              </a:pathLst>
            </a:custGeom>
            <a:solidFill>
              <a:srgbClr val="D2A6F4">
                <a:alpha val="50590"/>
              </a:srgbClr>
            </a:solidFill>
            <a:ln>
              <a:noFill/>
            </a:ln>
          </p:spPr>
        </p:sp>
        <p:sp>
          <p:nvSpPr>
            <p:cNvPr id="174" name="Google Shape;174;g220820bd14b_0_223"/>
            <p:cNvSpPr txBox="1"/>
            <p:nvPr/>
          </p:nvSpPr>
          <p:spPr>
            <a:xfrm>
              <a:off x="0" y="-9525"/>
              <a:ext cx="2694300" cy="278400"/>
            </a:xfrm>
            <a:prstGeom prst="rect">
              <a:avLst/>
            </a:prstGeom>
            <a:noFill/>
            <a:ln>
              <a:noFill/>
            </a:ln>
          </p:spPr>
          <p:txBody>
            <a:bodyPr anchorCtr="0" anchor="ctr" bIns="25400" lIns="25400" spcFirstLastPara="1" rIns="25400" wrap="square" tIns="25400">
              <a:noAutofit/>
            </a:bodyPr>
            <a:lstStyle/>
            <a:p>
              <a:pPr indent="0" lvl="0" marL="0" marR="0" rtl="0" algn="ctr">
                <a:lnSpc>
                  <a:spcPct val="13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5" name="Google Shape;175;g220820bd14b_0_223"/>
          <p:cNvSpPr/>
          <p:nvPr/>
        </p:nvSpPr>
        <p:spPr>
          <a:xfrm>
            <a:off x="783807" y="3693089"/>
            <a:ext cx="277743" cy="277743"/>
          </a:xfrm>
          <a:custGeom>
            <a:rect b="b" l="l" r="r" t="t"/>
            <a:pathLst>
              <a:path extrusionOk="0" h="555487" w="555487">
                <a:moveTo>
                  <a:pt x="0" y="0"/>
                </a:moveTo>
                <a:lnTo>
                  <a:pt x="555487" y="0"/>
                </a:lnTo>
                <a:lnTo>
                  <a:pt x="555487" y="555487"/>
                </a:lnTo>
                <a:lnTo>
                  <a:pt x="0" y="555487"/>
                </a:lnTo>
                <a:lnTo>
                  <a:pt x="0" y="0"/>
                </a:lnTo>
                <a:close/>
              </a:path>
            </a:pathLst>
          </a:custGeom>
          <a:blipFill rotWithShape="1">
            <a:blip r:embed="rId5">
              <a:alphaModFix/>
            </a:blip>
            <a:stretch>
              <a:fillRect b="0" l="0" r="0" t="0"/>
            </a:stretch>
          </a:blipFill>
          <a:ln>
            <a:noFill/>
          </a:ln>
        </p:spPr>
      </p:sp>
      <p:sp>
        <p:nvSpPr>
          <p:cNvPr id="176" name="Google Shape;176;g220820bd14b_0_223"/>
          <p:cNvSpPr txBox="1"/>
          <p:nvPr/>
        </p:nvSpPr>
        <p:spPr>
          <a:xfrm>
            <a:off x="1133456" y="3625323"/>
            <a:ext cx="46074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s" sz="1500" u="none" cap="none" strike="noStrike">
                <a:solidFill>
                  <a:srgbClr val="000000"/>
                </a:solidFill>
                <a:latin typeface="Archivo Narrow"/>
                <a:ea typeface="Archivo Narrow"/>
                <a:cs typeface="Archivo Narrow"/>
                <a:sym typeface="Archivo Narrow"/>
              </a:rPr>
              <a:t>Frecuencia:</a:t>
            </a:r>
            <a:r>
              <a:rPr b="0" i="0" lang="es" sz="1500" u="none" cap="none" strike="noStrike">
                <a:solidFill>
                  <a:srgbClr val="000000"/>
                </a:solidFill>
                <a:latin typeface="Archivo Narrow"/>
                <a:ea typeface="Archivo Narrow"/>
                <a:cs typeface="Archivo Narrow"/>
                <a:sym typeface="Archivo Narrow"/>
              </a:rPr>
              <a:t> Una vez por semana en un día distinto y en la franja horaria de la cursada regular.</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2068e88a2f_0_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86" name="Google Shape;186;g22068e88a2f_0_2"/>
          <p:cNvCxnSpPr/>
          <p:nvPr/>
        </p:nvCxnSpPr>
        <p:spPr>
          <a:xfrm>
            <a:off x="5001620" y="1732777"/>
            <a:ext cx="0" cy="2451000"/>
          </a:xfrm>
          <a:prstGeom prst="straightConnector1">
            <a:avLst/>
          </a:prstGeom>
          <a:noFill/>
          <a:ln cap="flat" cmpd="sng" w="38100">
            <a:solidFill>
              <a:srgbClr val="390E8C"/>
            </a:solidFill>
            <a:prstDash val="solid"/>
            <a:round/>
            <a:headEnd len="sm" w="sm" type="none"/>
            <a:tailEnd len="sm" w="sm" type="none"/>
          </a:ln>
        </p:spPr>
      </p:cxnSp>
      <p:sp>
        <p:nvSpPr>
          <p:cNvPr id="187" name="Google Shape;187;g22068e88a2f_0_2"/>
          <p:cNvSpPr/>
          <p:nvPr/>
        </p:nvSpPr>
        <p:spPr>
          <a:xfrm>
            <a:off x="4920956" y="232131"/>
            <a:ext cx="3916458" cy="4605189"/>
          </a:xfrm>
          <a:custGeom>
            <a:rect b="b" l="l" r="r" t="t"/>
            <a:pathLst>
              <a:path extrusionOk="0" h="9210378" w="7832916">
                <a:moveTo>
                  <a:pt x="0" y="0"/>
                </a:moveTo>
                <a:lnTo>
                  <a:pt x="7832917" y="0"/>
                </a:lnTo>
                <a:lnTo>
                  <a:pt x="7832917" y="9210378"/>
                </a:lnTo>
                <a:lnTo>
                  <a:pt x="0" y="9210378"/>
                </a:lnTo>
                <a:lnTo>
                  <a:pt x="0" y="0"/>
                </a:lnTo>
                <a:close/>
              </a:path>
            </a:pathLst>
          </a:custGeom>
          <a:blipFill rotWithShape="1">
            <a:blip r:embed="rId4">
              <a:alphaModFix/>
            </a:blip>
            <a:stretch>
              <a:fillRect b="-8838" l="-3119" r="-5898" t="-14229"/>
            </a:stretch>
          </a:blipFill>
          <a:ln>
            <a:noFill/>
          </a:ln>
        </p:spPr>
      </p:sp>
      <p:grpSp>
        <p:nvGrpSpPr>
          <p:cNvPr id="188" name="Google Shape;188;g22068e88a2f_0_2"/>
          <p:cNvGrpSpPr/>
          <p:nvPr/>
        </p:nvGrpSpPr>
        <p:grpSpPr>
          <a:xfrm>
            <a:off x="4920956" y="170841"/>
            <a:ext cx="3916795" cy="4711553"/>
            <a:chOff x="0" y="-47625"/>
            <a:chExt cx="2063100" cy="2481724"/>
          </a:xfrm>
        </p:grpSpPr>
        <p:sp>
          <p:nvSpPr>
            <p:cNvPr id="189" name="Google Shape;189;g22068e88a2f_0_2"/>
            <p:cNvSpPr/>
            <p:nvPr/>
          </p:nvSpPr>
          <p:spPr>
            <a:xfrm>
              <a:off x="0" y="0"/>
              <a:ext cx="2062990" cy="2434099"/>
            </a:xfrm>
            <a:custGeom>
              <a:rect b="b" l="l" r="r" t="t"/>
              <a:pathLst>
                <a:path extrusionOk="0" h="2434099" w="2062990">
                  <a:moveTo>
                    <a:pt x="0" y="0"/>
                  </a:moveTo>
                  <a:lnTo>
                    <a:pt x="2062990" y="0"/>
                  </a:lnTo>
                  <a:lnTo>
                    <a:pt x="2062990" y="2434099"/>
                  </a:lnTo>
                  <a:lnTo>
                    <a:pt x="0" y="2434099"/>
                  </a:lnTo>
                  <a:close/>
                </a:path>
              </a:pathLst>
            </a:custGeom>
            <a:solidFill>
              <a:srgbClr val="101010">
                <a:alpha val="66670"/>
              </a:srgbClr>
            </a:solidFill>
            <a:ln>
              <a:noFill/>
            </a:ln>
          </p:spPr>
        </p:sp>
        <p:sp>
          <p:nvSpPr>
            <p:cNvPr id="190" name="Google Shape;190;g22068e88a2f_0_2"/>
            <p:cNvSpPr txBox="1"/>
            <p:nvPr/>
          </p:nvSpPr>
          <p:spPr>
            <a:xfrm>
              <a:off x="0" y="-47625"/>
              <a:ext cx="2063100" cy="2481600"/>
            </a:xfrm>
            <a:prstGeom prst="rect">
              <a:avLst/>
            </a:prstGeom>
            <a:noFill/>
            <a:ln>
              <a:noFill/>
            </a:ln>
          </p:spPr>
          <p:txBody>
            <a:bodyPr anchorCtr="0" anchor="ctr" bIns="25400" lIns="25400" spcFirstLastPara="1" rIns="25400" wrap="square" tIns="25400">
              <a:noAutofit/>
            </a:bodyPr>
            <a:lstStyle/>
            <a:p>
              <a:pPr indent="0" lvl="0" marL="0" marR="0" rtl="0" algn="ctr">
                <a:lnSpc>
                  <a:spcPct val="2022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 name="Google Shape;191;g22068e88a2f_0_2"/>
          <p:cNvGrpSpPr/>
          <p:nvPr/>
        </p:nvGrpSpPr>
        <p:grpSpPr>
          <a:xfrm>
            <a:off x="7040272" y="4350748"/>
            <a:ext cx="2103918" cy="604862"/>
            <a:chOff x="0" y="-9525"/>
            <a:chExt cx="1108200" cy="318600"/>
          </a:xfrm>
        </p:grpSpPr>
        <p:sp>
          <p:nvSpPr>
            <p:cNvPr id="192" name="Google Shape;192;g22068e88a2f_0_2"/>
            <p:cNvSpPr/>
            <p:nvPr/>
          </p:nvSpPr>
          <p:spPr>
            <a:xfrm>
              <a:off x="0" y="0"/>
              <a:ext cx="1108137" cy="308990"/>
            </a:xfrm>
            <a:custGeom>
              <a:rect b="b" l="l" r="r" t="t"/>
              <a:pathLst>
                <a:path extrusionOk="0" h="308990" w="1108137">
                  <a:moveTo>
                    <a:pt x="0" y="0"/>
                  </a:moveTo>
                  <a:lnTo>
                    <a:pt x="1108137" y="0"/>
                  </a:lnTo>
                  <a:lnTo>
                    <a:pt x="1108137" y="308990"/>
                  </a:lnTo>
                  <a:lnTo>
                    <a:pt x="0" y="308990"/>
                  </a:lnTo>
                  <a:close/>
                </a:path>
              </a:pathLst>
            </a:custGeom>
            <a:solidFill>
              <a:srgbClr val="FFAB40"/>
            </a:solidFill>
            <a:ln>
              <a:noFill/>
            </a:ln>
          </p:spPr>
        </p:sp>
        <p:sp>
          <p:nvSpPr>
            <p:cNvPr id="193" name="Google Shape;193;g22068e88a2f_0_2"/>
            <p:cNvSpPr txBox="1"/>
            <p:nvPr/>
          </p:nvSpPr>
          <p:spPr>
            <a:xfrm>
              <a:off x="0" y="-9525"/>
              <a:ext cx="1108200" cy="318600"/>
            </a:xfrm>
            <a:prstGeom prst="rect">
              <a:avLst/>
            </a:prstGeom>
            <a:noFill/>
            <a:ln>
              <a:noFill/>
            </a:ln>
          </p:spPr>
          <p:txBody>
            <a:bodyPr anchorCtr="0" anchor="ctr" bIns="25400" lIns="25400" spcFirstLastPara="1" rIns="25400" wrap="square" tIns="25400">
              <a:noAutofit/>
            </a:bodyPr>
            <a:lstStyle/>
            <a:p>
              <a:pPr indent="0" lvl="0" marL="0" marR="0" rtl="0" algn="ctr">
                <a:lnSpc>
                  <a:spcPct val="24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4" name="Google Shape;194;g22068e88a2f_0_2"/>
          <p:cNvSpPr txBox="1"/>
          <p:nvPr/>
        </p:nvSpPr>
        <p:spPr>
          <a:xfrm>
            <a:off x="787845" y="680804"/>
            <a:ext cx="39720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s" sz="1800" u="none" cap="none" strike="noStrike">
                <a:solidFill>
                  <a:srgbClr val="000000"/>
                </a:solidFill>
                <a:latin typeface="Archivo Black"/>
                <a:ea typeface="Archivo Black"/>
                <a:cs typeface="Archivo Black"/>
                <a:sym typeface="Archivo Black"/>
              </a:rPr>
              <a:t>INICIACIÓN A LA PROGRAMACIÓN CON</a:t>
            </a:r>
            <a:endParaRPr sz="700"/>
          </a:p>
        </p:txBody>
      </p:sp>
      <p:grpSp>
        <p:nvGrpSpPr>
          <p:cNvPr id="195" name="Google Shape;195;g22068e88a2f_0_2"/>
          <p:cNvGrpSpPr/>
          <p:nvPr/>
        </p:nvGrpSpPr>
        <p:grpSpPr>
          <a:xfrm>
            <a:off x="794961" y="1393104"/>
            <a:ext cx="1389269" cy="306987"/>
            <a:chOff x="0" y="-9525"/>
            <a:chExt cx="731772" cy="161700"/>
          </a:xfrm>
        </p:grpSpPr>
        <p:sp>
          <p:nvSpPr>
            <p:cNvPr id="196" name="Google Shape;196;g22068e88a2f_0_2"/>
            <p:cNvSpPr/>
            <p:nvPr/>
          </p:nvSpPr>
          <p:spPr>
            <a:xfrm>
              <a:off x="0" y="0"/>
              <a:ext cx="731772" cy="152141"/>
            </a:xfrm>
            <a:custGeom>
              <a:rect b="b" l="l" r="r" t="t"/>
              <a:pathLst>
                <a:path extrusionOk="0" h="152141" w="731772">
                  <a:moveTo>
                    <a:pt x="0" y="0"/>
                  </a:moveTo>
                  <a:lnTo>
                    <a:pt x="731772" y="0"/>
                  </a:lnTo>
                  <a:lnTo>
                    <a:pt x="731772" y="152141"/>
                  </a:lnTo>
                  <a:lnTo>
                    <a:pt x="0" y="152141"/>
                  </a:lnTo>
                  <a:close/>
                </a:path>
              </a:pathLst>
            </a:custGeom>
            <a:solidFill>
              <a:srgbClr val="FFAB40"/>
            </a:solidFill>
            <a:ln>
              <a:noFill/>
            </a:ln>
          </p:spPr>
        </p:sp>
        <p:sp>
          <p:nvSpPr>
            <p:cNvPr id="197" name="Google Shape;197;g22068e88a2f_0_2"/>
            <p:cNvSpPr txBox="1"/>
            <p:nvPr/>
          </p:nvSpPr>
          <p:spPr>
            <a:xfrm>
              <a:off x="0" y="-9525"/>
              <a:ext cx="731700" cy="161700"/>
            </a:xfrm>
            <a:prstGeom prst="rect">
              <a:avLst/>
            </a:prstGeom>
            <a:noFill/>
            <a:ln>
              <a:noFill/>
            </a:ln>
          </p:spPr>
          <p:txBody>
            <a:bodyPr anchorCtr="0" anchor="ctr" bIns="25400" lIns="25400" spcFirstLastPara="1" rIns="25400" wrap="square" tIns="25400">
              <a:noAutofit/>
            </a:bodyPr>
            <a:lstStyle/>
            <a:p>
              <a:pPr indent="0" lvl="0" marL="0" marR="0" rtl="0" algn="ctr">
                <a:lnSpc>
                  <a:spcPct val="24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8" name="Google Shape;198;g22068e88a2f_0_2"/>
          <p:cNvSpPr txBox="1"/>
          <p:nvPr/>
        </p:nvSpPr>
        <p:spPr>
          <a:xfrm>
            <a:off x="890031" y="1423455"/>
            <a:ext cx="1199100" cy="2463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s" sz="1600" u="none" cap="none" strike="noStrike">
                <a:solidFill>
                  <a:srgbClr val="000000"/>
                </a:solidFill>
                <a:latin typeface="Archivo Black"/>
                <a:ea typeface="Archivo Black"/>
                <a:cs typeface="Archivo Black"/>
                <a:sym typeface="Archivo Black"/>
              </a:rPr>
              <a:t>PYTHON</a:t>
            </a:r>
            <a:endParaRPr sz="1500"/>
          </a:p>
        </p:txBody>
      </p:sp>
      <p:sp>
        <p:nvSpPr>
          <p:cNvPr id="199" name="Google Shape;199;g22068e88a2f_0_2"/>
          <p:cNvSpPr txBox="1"/>
          <p:nvPr/>
        </p:nvSpPr>
        <p:spPr>
          <a:xfrm>
            <a:off x="794961" y="1914628"/>
            <a:ext cx="3591300" cy="1736400"/>
          </a:xfrm>
          <a:prstGeom prst="rect">
            <a:avLst/>
          </a:prstGeom>
          <a:noFill/>
          <a:ln>
            <a:noFill/>
          </a:ln>
        </p:spPr>
        <p:txBody>
          <a:bodyPr anchorCtr="0" anchor="t" bIns="0" lIns="0" spcFirstLastPara="1" rIns="0" wrap="square" tIns="0">
            <a:spAutoFit/>
          </a:bodyPr>
          <a:lstStyle/>
          <a:p>
            <a:pPr indent="0" lvl="0" marL="0" rtl="0" algn="just">
              <a:lnSpc>
                <a:spcPct val="120000"/>
              </a:lnSpc>
              <a:spcBef>
                <a:spcPts val="0"/>
              </a:spcBef>
              <a:spcAft>
                <a:spcPts val="0"/>
              </a:spcAft>
              <a:buNone/>
            </a:pPr>
            <a:r>
              <a:rPr lang="es" sz="1200">
                <a:solidFill>
                  <a:schemeClr val="dk1"/>
                </a:solidFill>
                <a:latin typeface="Archivo Narrow"/>
                <a:ea typeface="Archivo Narrow"/>
                <a:cs typeface="Archivo Narrow"/>
                <a:sym typeface="Archivo Narrow"/>
              </a:rPr>
              <a:t>En este trayecto exploraremos cómo el conocimiento de un lenguaje de programación, como Python, puede abrir numerosas oportunidades laborales. Python, con su simplicidad y versatilidad, se utiliza en áreas como desarrollo web, ciencia de datos, inteligencia artificial y automatización, preparándote para enfrentar y aprovechar estas oportunidades en el futuro profesional.</a:t>
            </a:r>
            <a:endParaRPr sz="700">
              <a:solidFill>
                <a:schemeClr val="dk1"/>
              </a:solidFill>
            </a:endParaRPr>
          </a:p>
          <a:p>
            <a:pPr indent="0" lvl="0" marL="0" marR="0" rtl="0" algn="l">
              <a:lnSpc>
                <a:spcPct val="140025"/>
              </a:lnSpc>
              <a:spcBef>
                <a:spcPts val="0"/>
              </a:spcBef>
              <a:spcAft>
                <a:spcPts val="0"/>
              </a:spcAft>
              <a:buNone/>
            </a:pPr>
            <a:r>
              <a:t/>
            </a:r>
            <a:endParaRPr b="0" i="0" sz="1200" u="none" cap="none" strike="noStrike">
              <a:solidFill>
                <a:srgbClr val="000000"/>
              </a:solidFill>
              <a:latin typeface="Archivo Narrow"/>
              <a:ea typeface="Archivo Narrow"/>
              <a:cs typeface="Archivo Narrow"/>
              <a:sym typeface="Archivo Narrow"/>
            </a:endParaRPr>
          </a:p>
        </p:txBody>
      </p:sp>
      <p:sp>
        <p:nvSpPr>
          <p:cNvPr id="200" name="Google Shape;200;g22068e88a2f_0_2"/>
          <p:cNvSpPr txBox="1"/>
          <p:nvPr/>
        </p:nvSpPr>
        <p:spPr>
          <a:xfrm>
            <a:off x="7348315" y="4476394"/>
            <a:ext cx="1489200" cy="3693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b="0" i="0" lang="es" sz="2400" u="none" cap="none" strike="noStrike">
                <a:solidFill>
                  <a:srgbClr val="FFFFFF"/>
                </a:solidFill>
                <a:latin typeface="Archivo Narrow"/>
                <a:ea typeface="Archivo Narrow"/>
                <a:cs typeface="Archivo Narrow"/>
                <a:sym typeface="Archivo Narrow"/>
              </a:rPr>
              <a:t>Talento Tech</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2068e88a2f_0_13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210" name="Google Shape;210;g22068e88a2f_0_139"/>
          <p:cNvGrpSpPr/>
          <p:nvPr/>
        </p:nvGrpSpPr>
        <p:grpSpPr>
          <a:xfrm>
            <a:off x="1513104" y="1904123"/>
            <a:ext cx="995192" cy="1109627"/>
            <a:chOff x="0" y="-9525"/>
            <a:chExt cx="354123" cy="394843"/>
          </a:xfrm>
        </p:grpSpPr>
        <p:sp>
          <p:nvSpPr>
            <p:cNvPr id="211" name="Google Shape;211;g22068e88a2f_0_139"/>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212" name="Google Shape;212;g22068e88a2f_0_139"/>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3" name="Google Shape;213;g22068e88a2f_0_139"/>
          <p:cNvSpPr/>
          <p:nvPr/>
        </p:nvSpPr>
        <p:spPr>
          <a:xfrm>
            <a:off x="1621668" y="2083289"/>
            <a:ext cx="778065" cy="778065"/>
          </a:xfrm>
          <a:custGeom>
            <a:rect b="b" l="l" r="r" t="t"/>
            <a:pathLst>
              <a:path extrusionOk="0" h="1556130" w="1556130">
                <a:moveTo>
                  <a:pt x="0" y="0"/>
                </a:moveTo>
                <a:lnTo>
                  <a:pt x="1556130" y="0"/>
                </a:lnTo>
                <a:lnTo>
                  <a:pt x="1556130" y="1556130"/>
                </a:lnTo>
                <a:lnTo>
                  <a:pt x="0" y="1556130"/>
                </a:lnTo>
                <a:lnTo>
                  <a:pt x="0" y="0"/>
                </a:lnTo>
                <a:close/>
              </a:path>
            </a:pathLst>
          </a:custGeom>
          <a:blipFill rotWithShape="1">
            <a:blip r:embed="rId4">
              <a:alphaModFix/>
            </a:blip>
            <a:stretch>
              <a:fillRect b="0" l="0" r="0" t="0"/>
            </a:stretch>
          </a:blipFill>
          <a:ln>
            <a:noFill/>
          </a:ln>
        </p:spPr>
      </p:sp>
      <p:sp>
        <p:nvSpPr>
          <p:cNvPr id="214" name="Google Shape;214;g22068e88a2f_0_139"/>
          <p:cNvSpPr txBox="1"/>
          <p:nvPr/>
        </p:nvSpPr>
        <p:spPr>
          <a:xfrm>
            <a:off x="2648537" y="2073764"/>
            <a:ext cx="6008700" cy="8004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1" lang="es" sz="5200">
                <a:solidFill>
                  <a:srgbClr val="434343"/>
                </a:solidFill>
                <a:latin typeface="Archivo Narrow"/>
                <a:ea typeface="Archivo Narrow"/>
                <a:cs typeface="Archivo Narrow"/>
                <a:sym typeface="Archivo Narrow"/>
              </a:rPr>
              <a:t>Conceptos básicos</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